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embeddedFontLst>
    <p:embeddedFont>
      <p:font typeface="Catamaran"/>
      <p:regular r:id="rId34"/>
      <p:bold r:id="rId35"/>
    </p:embeddedFont>
    <p:embeddedFont>
      <p:font typeface="Roboto"/>
      <p:regular r:id="rId36"/>
      <p:bold r:id="rId37"/>
      <p:italic r:id="rId38"/>
      <p:boldItalic r:id="rId39"/>
    </p:embeddedFont>
    <p:embeddedFont>
      <p:font typeface="Fira Sans Extra Condensed Medium"/>
      <p:regular r:id="rId40"/>
      <p:bold r:id="rId41"/>
      <p:italic r:id="rId42"/>
      <p:boldItalic r:id="rId43"/>
    </p:embeddedFont>
    <p:embeddedFont>
      <p:font typeface="Livvic"/>
      <p:regular r:id="rId44"/>
      <p:bold r:id="rId45"/>
      <p:italic r:id="rId46"/>
      <p:boldItalic r:id="rId47"/>
    </p:embeddedFont>
    <p:embeddedFont>
      <p:font typeface="Catamaran Light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Medium-regular.fntdata"/><Relationship Id="rId42" Type="http://schemas.openxmlformats.org/officeDocument/2006/relationships/font" Target="fonts/FiraSansExtraCondensedMedium-italic.fntdata"/><Relationship Id="rId41" Type="http://schemas.openxmlformats.org/officeDocument/2006/relationships/font" Target="fonts/FiraSansExtraCondensedMedium-bold.fntdata"/><Relationship Id="rId44" Type="http://schemas.openxmlformats.org/officeDocument/2006/relationships/font" Target="fonts/Livvic-regular.fntdata"/><Relationship Id="rId43" Type="http://schemas.openxmlformats.org/officeDocument/2006/relationships/font" Target="fonts/FiraSansExtraCondensedMedium-boldItalic.fntdata"/><Relationship Id="rId46" Type="http://schemas.openxmlformats.org/officeDocument/2006/relationships/font" Target="fonts/Livvic-italic.fntdata"/><Relationship Id="rId45" Type="http://schemas.openxmlformats.org/officeDocument/2006/relationships/font" Target="fonts/Livvic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CatamaranLight-regular.fntdata"/><Relationship Id="rId47" Type="http://schemas.openxmlformats.org/officeDocument/2006/relationships/font" Target="fonts/Livvic-boldItalic.fntdata"/><Relationship Id="rId49" Type="http://schemas.openxmlformats.org/officeDocument/2006/relationships/font" Target="fonts/CatamaranLigh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font" Target="fonts/Catamaran-bold.fntdata"/><Relationship Id="rId34" Type="http://schemas.openxmlformats.org/officeDocument/2006/relationships/font" Target="fonts/Catamaran-regular.fntdata"/><Relationship Id="rId37" Type="http://schemas.openxmlformats.org/officeDocument/2006/relationships/font" Target="fonts/Roboto-bold.fntdata"/><Relationship Id="rId36" Type="http://schemas.openxmlformats.org/officeDocument/2006/relationships/font" Target="fonts/Roboto-regular.fntdata"/><Relationship Id="rId39" Type="http://schemas.openxmlformats.org/officeDocument/2006/relationships/font" Target="fonts/Roboto-boldItalic.fntdata"/><Relationship Id="rId38" Type="http://schemas.openxmlformats.org/officeDocument/2006/relationships/font" Target="fonts/Roboto-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3b131dae8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3b131dae8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3b2c8c698e_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3b2c8c698e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3b2c8c698e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3b2c8c698e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3b389076db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3b389076db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how it also increases responsiveness and efficiency (as we hide useless information such as small buildings and small streets) and talk about the code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3b389076db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3b389076db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how it also increases responsiveness and efficiency (as we hide useless information such as small buildings and small streets)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3b389076db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3b389076db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3b2c8c698e_2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3b2c8c698e_2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3b389076d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3b389076d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3b389076db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3b389076db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3b389076db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3b389076db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3e13d9a7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3e13d9a7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3e13d9a7e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3e13d9a7e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3b389076db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3b389076db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3b389076d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3b389076d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5465e7bc0b_1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5465e7bc0b_1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5158d5a3ec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5158d5a3ec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3b389076d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3b389076d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3b389076db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3b389076db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5465e7bc0b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5465e7bc0b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3b2c8c698e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3b2c8c698e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3c213bf92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3c213bf92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522eb7919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522eb7919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465e7bc0b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465e7bc0b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3b131dae8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3b131dae8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3e13d9a7e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3e13d9a7e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3b131dae8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3b131dae8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3b6a8a133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3b6a8a133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3b131dae8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3b131dae8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35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CUSTOM_38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6" name="Google Shape;76;p12"/>
          <p:cNvSpPr txBox="1"/>
          <p:nvPr>
            <p:ph hasCustomPrompt="1" idx="2" type="title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30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0" name="Google Shape;80;p13"/>
          <p:cNvSpPr txBox="1"/>
          <p:nvPr>
            <p:ph idx="1" type="subTitle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1" name="Google Shape;81;p13"/>
          <p:cNvSpPr txBox="1"/>
          <p:nvPr>
            <p:ph idx="2" type="ctrTitle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2" name="Google Shape;82;p13"/>
          <p:cNvSpPr txBox="1"/>
          <p:nvPr>
            <p:ph idx="3" type="subTitle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3" name="Google Shape;83;p13"/>
          <p:cNvSpPr txBox="1"/>
          <p:nvPr>
            <p:ph idx="4" type="ctrTitle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4" name="Google Shape;84;p13"/>
          <p:cNvSpPr txBox="1"/>
          <p:nvPr>
            <p:ph idx="5" type="subTitle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5" name="Google Shape;85;p13"/>
          <p:cNvSpPr txBox="1"/>
          <p:nvPr>
            <p:ph idx="6" type="ctrTitle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6" name="Google Shape;86;p13"/>
          <p:cNvSpPr txBox="1"/>
          <p:nvPr>
            <p:ph idx="7" type="ctrTitle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" name="Google Shape;87;p13"/>
          <p:cNvSpPr txBox="1"/>
          <p:nvPr>
            <p:ph idx="8" type="subTitle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13"/>
          <p:cNvSpPr txBox="1"/>
          <p:nvPr>
            <p:ph idx="9" type="ctrTitle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9" name="Google Shape;89;p13"/>
          <p:cNvSpPr txBox="1"/>
          <p:nvPr>
            <p:ph idx="13" type="subTitle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0" name="Google Shape;90;p13"/>
          <p:cNvSpPr txBox="1"/>
          <p:nvPr>
            <p:ph idx="14" type="ctrTitle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13"/>
          <p:cNvSpPr txBox="1"/>
          <p:nvPr>
            <p:ph idx="15" type="subTitle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3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CUSTOM_2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idx="1" type="subTitle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8" name="Google Shape;98;p15"/>
          <p:cNvSpPr txBox="1"/>
          <p:nvPr>
            <p:ph idx="2" type="subTitle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9" name="Google Shape;99;p15"/>
          <p:cNvSpPr txBox="1"/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0" name="Google Shape;100;p15"/>
          <p:cNvSpPr txBox="1"/>
          <p:nvPr>
            <p:ph idx="3" type="ctrTitle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1" name="Google Shape;101;p15"/>
          <p:cNvSpPr txBox="1"/>
          <p:nvPr>
            <p:ph idx="4" type="ctrTitle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5">
  <p:cSld name="CUSTOM_32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idx="1" type="subTitle"/>
          </p:nvPr>
        </p:nvSpPr>
        <p:spPr>
          <a:xfrm>
            <a:off x="2258125" y="3106325"/>
            <a:ext cx="3029100" cy="10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5" name="Google Shape;105;p16"/>
          <p:cNvSpPr txBox="1"/>
          <p:nvPr>
            <p:ph type="ctrTitle"/>
          </p:nvPr>
        </p:nvSpPr>
        <p:spPr>
          <a:xfrm rot="5400000">
            <a:off x="7241489" y="1041025"/>
            <a:ext cx="1702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6" name="Google Shape;106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4">
  <p:cSld name="CUSTOM_33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idx="1" type="subTitle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9" name="Google Shape;109;p17"/>
          <p:cNvSpPr txBox="1"/>
          <p:nvPr>
            <p:ph idx="2" type="subTitle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0" name="Google Shape;110;p17"/>
          <p:cNvSpPr txBox="1"/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1" name="Google Shape;111;p17"/>
          <p:cNvSpPr txBox="1"/>
          <p:nvPr>
            <p:ph idx="3" type="ctrTitle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2" name="Google Shape;112;p17"/>
          <p:cNvSpPr txBox="1"/>
          <p:nvPr>
            <p:ph idx="4" type="subTitle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3" name="Google Shape;113;p17"/>
          <p:cNvSpPr txBox="1"/>
          <p:nvPr>
            <p:ph idx="5" type="ctrTitle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4" name="Google Shape;114;p17"/>
          <p:cNvSpPr txBox="1"/>
          <p:nvPr>
            <p:ph idx="6"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5" name="Google Shape;115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CUSTOM_34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8" name="Google Shape;118;p18"/>
          <p:cNvSpPr txBox="1"/>
          <p:nvPr>
            <p:ph idx="1" type="subTitle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9" name="Google Shape;119;p18"/>
          <p:cNvSpPr txBox="1"/>
          <p:nvPr>
            <p:ph idx="2" type="ctrTitle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0" name="Google Shape;120;p18"/>
          <p:cNvSpPr txBox="1"/>
          <p:nvPr>
            <p:ph idx="3" type="subTitle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1" name="Google Shape;121;p18"/>
          <p:cNvSpPr txBox="1"/>
          <p:nvPr>
            <p:ph idx="4" type="ctrTitle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2" name="Google Shape;122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6">
  <p:cSld name="CUSTOM_11_1_2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19"/>
          <p:cNvSpPr txBox="1"/>
          <p:nvPr>
            <p:ph idx="1" type="subTitle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CUSTOM_25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9" name="Google Shape;129;p20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0" name="Google Shape;130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</a:defRPr>
            </a:lvl1pPr>
            <a:lvl2pPr lvl="1">
              <a:buNone/>
              <a:defRPr>
                <a:solidFill>
                  <a:srgbClr val="000000"/>
                </a:solidFill>
              </a:defRPr>
            </a:lvl2pPr>
            <a:lvl3pPr lvl="2">
              <a:buNone/>
              <a:defRPr>
                <a:solidFill>
                  <a:srgbClr val="000000"/>
                </a:solidFill>
              </a:defRPr>
            </a:lvl3pPr>
            <a:lvl4pPr lvl="3">
              <a:buNone/>
              <a:defRPr>
                <a:solidFill>
                  <a:srgbClr val="000000"/>
                </a:solidFill>
              </a:defRPr>
            </a:lvl4pPr>
            <a:lvl5pPr lvl="4">
              <a:buNone/>
              <a:defRPr>
                <a:solidFill>
                  <a:srgbClr val="000000"/>
                </a:solidFill>
              </a:defRPr>
            </a:lvl5pPr>
            <a:lvl6pPr lvl="5">
              <a:buNone/>
              <a:defRPr>
                <a:solidFill>
                  <a:srgbClr val="000000"/>
                </a:solidFill>
              </a:defRPr>
            </a:lvl6pPr>
            <a:lvl7pPr lvl="6">
              <a:buNone/>
              <a:defRPr>
                <a:solidFill>
                  <a:srgbClr val="000000"/>
                </a:solidFill>
              </a:defRPr>
            </a:lvl7pPr>
            <a:lvl8pPr lvl="7">
              <a:buNone/>
              <a:defRPr>
                <a:solidFill>
                  <a:srgbClr val="000000"/>
                </a:solidFill>
              </a:defRPr>
            </a:lvl8pPr>
            <a:lvl9pPr lvl="8"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3" type="ctrTitle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8" name="Google Shape;18;p3"/>
          <p:cNvSpPr txBox="1"/>
          <p:nvPr>
            <p:ph idx="4" type="subTitle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5" type="title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idx="6" type="ctrTitle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" name="Google Shape;21;p3"/>
          <p:cNvSpPr txBox="1"/>
          <p:nvPr>
            <p:ph idx="7" type="subTitle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8" type="title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/>
          <p:nvPr>
            <p:ph idx="9" type="ctrTitle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4" name="Google Shape;24;p3"/>
          <p:cNvSpPr txBox="1"/>
          <p:nvPr>
            <p:ph idx="13" type="ctrTitle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5" name="Google Shape;25;p3"/>
          <p:cNvSpPr txBox="1"/>
          <p:nvPr>
            <p:ph idx="14" type="subTitle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" name="Google Shape;26;p3"/>
          <p:cNvSpPr txBox="1"/>
          <p:nvPr>
            <p:ph hasCustomPrompt="1" idx="15" type="title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/>
          <p:nvPr>
            <p:ph idx="16" type="ctrTitle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8" name="Google Shape;28;p3"/>
          <p:cNvSpPr txBox="1"/>
          <p:nvPr>
            <p:ph idx="17" type="subTitle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9" name="Google Shape;29;p3"/>
          <p:cNvSpPr txBox="1"/>
          <p:nvPr>
            <p:ph hasCustomPrompt="1" idx="18" type="title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25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3" name="Google Shape;133;p21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4" name="Google Shape;134;p21"/>
          <p:cNvSpPr txBox="1"/>
          <p:nvPr>
            <p:ph idx="2" type="subTitle"/>
          </p:nvPr>
        </p:nvSpPr>
        <p:spPr>
          <a:xfrm>
            <a:off x="642050" y="540000"/>
            <a:ext cx="4655400" cy="9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</a:defRPr>
            </a:lvl1pPr>
            <a:lvl2pPr lvl="1">
              <a:buNone/>
              <a:defRPr>
                <a:solidFill>
                  <a:srgbClr val="000000"/>
                </a:solidFill>
              </a:defRPr>
            </a:lvl2pPr>
            <a:lvl3pPr lvl="2">
              <a:buNone/>
              <a:defRPr>
                <a:solidFill>
                  <a:srgbClr val="000000"/>
                </a:solidFill>
              </a:defRPr>
            </a:lvl3pPr>
            <a:lvl4pPr lvl="3">
              <a:buNone/>
              <a:defRPr>
                <a:solidFill>
                  <a:srgbClr val="000000"/>
                </a:solidFill>
              </a:defRPr>
            </a:lvl4pPr>
            <a:lvl5pPr lvl="4">
              <a:buNone/>
              <a:defRPr>
                <a:solidFill>
                  <a:srgbClr val="000000"/>
                </a:solidFill>
              </a:defRPr>
            </a:lvl5pPr>
            <a:lvl6pPr lvl="5">
              <a:buNone/>
              <a:defRPr>
                <a:solidFill>
                  <a:srgbClr val="000000"/>
                </a:solidFill>
              </a:defRPr>
            </a:lvl6pPr>
            <a:lvl7pPr lvl="6">
              <a:buNone/>
              <a:defRPr>
                <a:solidFill>
                  <a:srgbClr val="000000"/>
                </a:solidFill>
              </a:defRPr>
            </a:lvl7pPr>
            <a:lvl8pPr lvl="7">
              <a:buNone/>
              <a:defRPr>
                <a:solidFill>
                  <a:srgbClr val="000000"/>
                </a:solidFill>
              </a:defRPr>
            </a:lvl8pPr>
            <a:lvl9pPr lvl="8"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9" name="Google Shape;13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3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" type="subTitle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1">
  <p:cSld name="CUSTOM_27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8" name="Google Shape;38;p5"/>
          <p:cNvSpPr txBox="1"/>
          <p:nvPr>
            <p:ph idx="2" type="ctrTitle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" name="Google Shape;39;p5"/>
          <p:cNvSpPr txBox="1"/>
          <p:nvPr>
            <p:ph idx="3" type="subTitle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0" name="Google Shape;40;p5"/>
          <p:cNvSpPr txBox="1"/>
          <p:nvPr>
            <p:ph idx="4" type="ctrTitle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5"/>
          <p:cNvSpPr txBox="1"/>
          <p:nvPr>
            <p:ph idx="5" type="subTitle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2" name="Google Shape;42;p5"/>
          <p:cNvSpPr txBox="1"/>
          <p:nvPr>
            <p:ph idx="6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3" name="Google Shape;43;p5"/>
          <p:cNvSpPr txBox="1"/>
          <p:nvPr>
            <p:ph idx="7" type="ctrTitle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" name="Google Shape;44;p5"/>
          <p:cNvSpPr txBox="1"/>
          <p:nvPr>
            <p:ph idx="8" type="subTitle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5" name="Google Shape;45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CUSTOM_27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/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1" type="subTitle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9" name="Google Shape;49;p6"/>
          <p:cNvSpPr txBox="1"/>
          <p:nvPr>
            <p:ph idx="2" type="ctrTitle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6"/>
          <p:cNvSpPr txBox="1"/>
          <p:nvPr>
            <p:ph idx="3" type="subTitle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1" name="Google Shape;51;p6"/>
          <p:cNvSpPr txBox="1"/>
          <p:nvPr>
            <p:ph idx="4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2" name="Google Shape;52;p6"/>
          <p:cNvSpPr txBox="1"/>
          <p:nvPr>
            <p:ph idx="5" type="ctrTitle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6"/>
          <p:cNvSpPr txBox="1"/>
          <p:nvPr>
            <p:ph idx="6" type="subTitle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4" name="Google Shape;54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14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/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8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915175" y="3380775"/>
            <a:ext cx="3960600" cy="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1" name="Google Shape;61;p8"/>
          <p:cNvSpPr txBox="1"/>
          <p:nvPr>
            <p:ph idx="2" type="subTitle"/>
          </p:nvPr>
        </p:nvSpPr>
        <p:spPr>
          <a:xfrm>
            <a:off x="915175" y="4004575"/>
            <a:ext cx="1821000" cy="2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16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idx="1" type="subTitle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CUSTOM_16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idx="1" type="subTitle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mc:AlternateContent>
    <mc:Choice Requires="p14">
      <p:transition p14:dur="200">
        <p:fade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Pop6IFbCix7Rh7E2IhEKQ3W56BQbOIdY/view" TargetMode="External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H0geSMPcFK771Zeut485rDJrL9cNAK1o/view" TargetMode="External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rive.google.com/file/d/1fZ2CN6vRKpSUiQvgxBaFkH0ttHILCSGg/view" TargetMode="External"/><Relationship Id="rId4" Type="http://schemas.openxmlformats.org/officeDocument/2006/relationships/image" Target="../media/image5.jpg"/></Relationships>
</file>

<file path=ppt/slides/_rels/slide17.xml.rels><?xml version="1.0" encoding="UTF-8" standalone="yes"?><Relationships xmlns="http://schemas.openxmlformats.org/package/2006/relationships"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9" Type="http://schemas.openxmlformats.org/officeDocument/2006/relationships/image" Target="../media/image7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Relationship Id="rId7" Type="http://schemas.openxmlformats.org/officeDocument/2006/relationships/image" Target="../media/image14.png"/><Relationship Id="rId8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Relationship Id="rId6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jpg"/><Relationship Id="rId4" Type="http://schemas.openxmlformats.org/officeDocument/2006/relationships/image" Target="../media/image30.png"/><Relationship Id="rId5" Type="http://schemas.openxmlformats.org/officeDocument/2006/relationships/image" Target="../media/image25.png"/><Relationship Id="rId6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Relationship Id="rId4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nngroup.com/articles/usability-101-introduction-to-usability/" TargetMode="External"/><Relationship Id="rId4" Type="http://schemas.openxmlformats.org/officeDocument/2006/relationships/hyperlink" Target="https://www.adobe.com/ca/creativecloud/video/discover/frame-rate.html#:~:text=Motion%20pictures%2C%20TV%20broadcasts%2C%20streaming,standard%20frame%20rate%20of%2024fps" TargetMode="External"/><Relationship Id="rId5" Type="http://schemas.openxmlformats.org/officeDocument/2006/relationships/hyperlink" Target="https://ec.europa.eu/eurostat/statistics-explained/index.php?title=Tourism_trends_and_ageing#:~:text=Looking%20at%20the%20population%20groups,of%20the%20population%20aged%2015%2B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slidesgo.com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jp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rive.google.com/file/d/1tVdp4HZqsJ_mCqThp1bjx8BmEL1WYKUQ/view" TargetMode="External"/><Relationship Id="rId4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3"/>
          <p:cNvPicPr preferRelativeResize="0"/>
          <p:nvPr/>
        </p:nvPicPr>
        <p:blipFill rotWithShape="1">
          <a:blip r:embed="rId3">
            <a:alphaModFix/>
          </a:blip>
          <a:srcRect b="0" l="3840" r="3849" t="0"/>
          <a:stretch/>
        </p:blipFill>
        <p:spPr>
          <a:xfrm flipH="1">
            <a:off x="2214589" y="0"/>
            <a:ext cx="6929409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3"/>
          <p:cNvSpPr/>
          <p:nvPr/>
        </p:nvSpPr>
        <p:spPr>
          <a:xfrm rot="5400000">
            <a:off x="1428875" y="13850"/>
            <a:ext cx="3358800" cy="5026500"/>
          </a:xfrm>
          <a:prstGeom prst="rect">
            <a:avLst/>
          </a:prstGeom>
          <a:solidFill>
            <a:schemeClr val="accent1">
              <a:alpha val="861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3"/>
          <p:cNvSpPr txBox="1"/>
          <p:nvPr>
            <p:ph idx="1" type="subTitle"/>
          </p:nvPr>
        </p:nvSpPr>
        <p:spPr>
          <a:xfrm>
            <a:off x="708950" y="3074525"/>
            <a:ext cx="2937000" cy="10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ECE297 Team 002</a:t>
            </a:r>
            <a:endParaRPr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EasyTourist Maps is Proudly Designed by</a:t>
            </a:r>
            <a:endParaRPr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Hamza Mohammed</a:t>
            </a:r>
            <a:endParaRPr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Mario Figallo</a:t>
            </a:r>
            <a:endParaRPr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Sky Ning</a:t>
            </a:r>
            <a:endParaRPr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47" name="Google Shape;147;p23"/>
          <p:cNvSpPr/>
          <p:nvPr/>
        </p:nvSpPr>
        <p:spPr>
          <a:xfrm flipH="1" rot="-5400000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9" name="Google Shape;149;p23"/>
          <p:cNvPicPr preferRelativeResize="0"/>
          <p:nvPr/>
        </p:nvPicPr>
        <p:blipFill rotWithShape="1">
          <a:blip r:embed="rId4">
            <a:alphaModFix/>
          </a:blip>
          <a:srcRect b="0" l="961" r="961" t="0"/>
          <a:stretch/>
        </p:blipFill>
        <p:spPr>
          <a:xfrm>
            <a:off x="595025" y="847700"/>
            <a:ext cx="5026500" cy="194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138" y="334688"/>
            <a:ext cx="7791726" cy="447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2"/>
          <p:cNvSpPr txBox="1"/>
          <p:nvPr>
            <p:ph type="ctrTitle"/>
          </p:nvPr>
        </p:nvSpPr>
        <p:spPr>
          <a:xfrm rot="-5400000">
            <a:off x="-957451" y="1487450"/>
            <a:ext cx="28881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NOW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9" name="Google Shape;259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0" name="Google Shape;260;p32"/>
          <p:cNvSpPr txBox="1"/>
          <p:nvPr/>
        </p:nvSpPr>
        <p:spPr>
          <a:xfrm>
            <a:off x="217000" y="4635075"/>
            <a:ext cx="4665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tamaran Light"/>
                <a:ea typeface="Catamaran Light"/>
                <a:cs typeface="Catamaran Light"/>
                <a:sym typeface="Catamaran Light"/>
              </a:rPr>
              <a:t>Figure 4. Advantage of Using Parallel Programming for Greedy Algorithm</a:t>
            </a:r>
            <a:endParaRPr sz="9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61" name="Google Shape;261;p32"/>
          <p:cNvSpPr txBox="1"/>
          <p:nvPr>
            <p:ph idx="4294967295" type="ctrTitle"/>
          </p:nvPr>
        </p:nvSpPr>
        <p:spPr>
          <a:xfrm>
            <a:off x="1264050" y="772350"/>
            <a:ext cx="1883400" cy="728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Average of 86% improvement!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3"/>
          <p:cNvSpPr/>
          <p:nvPr/>
        </p:nvSpPr>
        <p:spPr>
          <a:xfrm rot="5400000">
            <a:off x="210025" y="-212075"/>
            <a:ext cx="5327400" cy="5765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3"/>
          <p:cNvSpPr txBox="1"/>
          <p:nvPr>
            <p:ph idx="1" type="subTitle"/>
          </p:nvPr>
        </p:nvSpPr>
        <p:spPr>
          <a:xfrm>
            <a:off x="1324575" y="1606338"/>
            <a:ext cx="23931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Bold Icons</a:t>
            </a:r>
            <a:endParaRPr b="1" sz="2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68" name="Google Shape;268;p33"/>
          <p:cNvSpPr txBox="1"/>
          <p:nvPr>
            <p:ph type="ctrTitle"/>
          </p:nvPr>
        </p:nvSpPr>
        <p:spPr>
          <a:xfrm>
            <a:off x="255625" y="168175"/>
            <a:ext cx="4176000" cy="9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</a:rPr>
              <a:t>Our Highly Intuitive Pathfinding UI</a:t>
            </a:r>
            <a:endParaRPr sz="2600">
              <a:solidFill>
                <a:schemeClr val="lt1"/>
              </a:solidFill>
            </a:endParaRPr>
          </a:p>
        </p:txBody>
      </p:sp>
      <p:sp>
        <p:nvSpPr>
          <p:cNvPr id="269" name="Google Shape;269;p33"/>
          <p:cNvSpPr/>
          <p:nvPr/>
        </p:nvSpPr>
        <p:spPr>
          <a:xfrm>
            <a:off x="4582622" y="3122649"/>
            <a:ext cx="345674" cy="346056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70" name="Google Shape;270;p33"/>
          <p:cNvGrpSpPr/>
          <p:nvPr/>
        </p:nvGrpSpPr>
        <p:grpSpPr>
          <a:xfrm>
            <a:off x="4582431" y="2545611"/>
            <a:ext cx="346056" cy="345674"/>
            <a:chOff x="3303268" y="3817349"/>
            <a:chExt cx="346056" cy="345674"/>
          </a:xfrm>
        </p:grpSpPr>
        <p:sp>
          <p:nvSpPr>
            <p:cNvPr id="271" name="Google Shape;271;p33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275" name="Google Shape;275;p33"/>
          <p:cNvGrpSpPr/>
          <p:nvPr/>
        </p:nvGrpSpPr>
        <p:grpSpPr>
          <a:xfrm>
            <a:off x="4582447" y="1968549"/>
            <a:ext cx="346024" cy="345674"/>
            <a:chOff x="4201447" y="3817349"/>
            <a:chExt cx="346024" cy="345674"/>
          </a:xfrm>
        </p:grpSpPr>
        <p:sp>
          <p:nvSpPr>
            <p:cNvPr id="276" name="Google Shape;276;p33"/>
            <p:cNvSpPr/>
            <p:nvPr/>
          </p:nvSpPr>
          <p:spPr>
            <a:xfrm>
              <a:off x="4201447" y="3817349"/>
              <a:ext cx="346024" cy="345674"/>
            </a:xfrm>
            <a:custGeom>
              <a:rect b="b" l="l" r="r" t="t"/>
              <a:pathLst>
                <a:path extrusionOk="0" h="10860" w="10871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7" name="Google Shape;277;p33"/>
            <p:cNvSpPr/>
            <p:nvPr/>
          </p:nvSpPr>
          <p:spPr>
            <a:xfrm>
              <a:off x="4271569" y="3904531"/>
              <a:ext cx="227394" cy="185728"/>
            </a:xfrm>
            <a:custGeom>
              <a:rect b="b" l="l" r="r" t="t"/>
              <a:pathLst>
                <a:path extrusionOk="0" h="5835" w="7144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278" name="Google Shape;278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9" name="Google Shape;2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1400" y="-176775"/>
            <a:ext cx="4990990" cy="5510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p33"/>
          <p:cNvGrpSpPr/>
          <p:nvPr/>
        </p:nvGrpSpPr>
        <p:grpSpPr>
          <a:xfrm>
            <a:off x="943188" y="1640149"/>
            <a:ext cx="320143" cy="392581"/>
            <a:chOff x="3086313" y="2877049"/>
            <a:chExt cx="320143" cy="392581"/>
          </a:xfrm>
        </p:grpSpPr>
        <p:sp>
          <p:nvSpPr>
            <p:cNvPr id="281" name="Google Shape;281;p33"/>
            <p:cNvSpPr/>
            <p:nvPr/>
          </p:nvSpPr>
          <p:spPr>
            <a:xfrm>
              <a:off x="3125749" y="2915371"/>
              <a:ext cx="240505" cy="354259"/>
            </a:xfrm>
            <a:custGeom>
              <a:rect b="b" l="l" r="r" t="t"/>
              <a:pathLst>
                <a:path extrusionOk="0" h="11121" w="7550">
                  <a:moveTo>
                    <a:pt x="3775" y="2929"/>
                  </a:moveTo>
                  <a:lnTo>
                    <a:pt x="3918" y="3120"/>
                  </a:lnTo>
                  <a:cubicBezTo>
                    <a:pt x="3871" y="3144"/>
                    <a:pt x="3823" y="3144"/>
                    <a:pt x="3775" y="3144"/>
                  </a:cubicBezTo>
                  <a:cubicBezTo>
                    <a:pt x="3740" y="3132"/>
                    <a:pt x="3692" y="3120"/>
                    <a:pt x="3644" y="3120"/>
                  </a:cubicBezTo>
                  <a:lnTo>
                    <a:pt x="3775" y="2929"/>
                  </a:lnTo>
                  <a:close/>
                  <a:moveTo>
                    <a:pt x="4168" y="3501"/>
                  </a:moveTo>
                  <a:lnTo>
                    <a:pt x="4299" y="3703"/>
                  </a:lnTo>
                  <a:cubicBezTo>
                    <a:pt x="4126" y="3751"/>
                    <a:pt x="3948" y="3775"/>
                    <a:pt x="3769" y="3775"/>
                  </a:cubicBezTo>
                  <a:cubicBezTo>
                    <a:pt x="3591" y="3775"/>
                    <a:pt x="3412" y="3751"/>
                    <a:pt x="3239" y="3703"/>
                  </a:cubicBezTo>
                  <a:lnTo>
                    <a:pt x="3382" y="3501"/>
                  </a:lnTo>
                  <a:cubicBezTo>
                    <a:pt x="3513" y="3560"/>
                    <a:pt x="3644" y="3572"/>
                    <a:pt x="3775" y="3572"/>
                  </a:cubicBezTo>
                  <a:cubicBezTo>
                    <a:pt x="3918" y="3572"/>
                    <a:pt x="4049" y="3537"/>
                    <a:pt x="4168" y="3501"/>
                  </a:cubicBezTo>
                  <a:close/>
                  <a:moveTo>
                    <a:pt x="3120" y="4132"/>
                  </a:moveTo>
                  <a:cubicBezTo>
                    <a:pt x="3275" y="4180"/>
                    <a:pt x="3418" y="4191"/>
                    <a:pt x="3561" y="4215"/>
                  </a:cubicBezTo>
                  <a:lnTo>
                    <a:pt x="3561" y="8109"/>
                  </a:lnTo>
                  <a:lnTo>
                    <a:pt x="3120" y="8109"/>
                  </a:lnTo>
                  <a:lnTo>
                    <a:pt x="3120" y="4132"/>
                  </a:lnTo>
                  <a:close/>
                  <a:moveTo>
                    <a:pt x="4430" y="4132"/>
                  </a:moveTo>
                  <a:lnTo>
                    <a:pt x="4430" y="8109"/>
                  </a:lnTo>
                  <a:lnTo>
                    <a:pt x="4001" y="8109"/>
                  </a:lnTo>
                  <a:lnTo>
                    <a:pt x="4001" y="4215"/>
                  </a:lnTo>
                  <a:cubicBezTo>
                    <a:pt x="4156" y="4191"/>
                    <a:pt x="4287" y="4180"/>
                    <a:pt x="4430" y="4132"/>
                  </a:cubicBezTo>
                  <a:close/>
                  <a:moveTo>
                    <a:pt x="3799" y="441"/>
                  </a:moveTo>
                  <a:cubicBezTo>
                    <a:pt x="4668" y="441"/>
                    <a:pt x="5490" y="786"/>
                    <a:pt x="6121" y="1394"/>
                  </a:cubicBezTo>
                  <a:cubicBezTo>
                    <a:pt x="6752" y="2025"/>
                    <a:pt x="7097" y="2858"/>
                    <a:pt x="7097" y="3751"/>
                  </a:cubicBezTo>
                  <a:cubicBezTo>
                    <a:pt x="7097" y="4620"/>
                    <a:pt x="6752" y="5442"/>
                    <a:pt x="6157" y="6073"/>
                  </a:cubicBezTo>
                  <a:cubicBezTo>
                    <a:pt x="5609" y="6632"/>
                    <a:pt x="5299" y="7347"/>
                    <a:pt x="5240" y="8109"/>
                  </a:cubicBezTo>
                  <a:lnTo>
                    <a:pt x="4883" y="8109"/>
                  </a:lnTo>
                  <a:lnTo>
                    <a:pt x="4883" y="3822"/>
                  </a:lnTo>
                  <a:cubicBezTo>
                    <a:pt x="4883" y="3775"/>
                    <a:pt x="4871" y="3739"/>
                    <a:pt x="4835" y="3703"/>
                  </a:cubicBezTo>
                  <a:lnTo>
                    <a:pt x="3978" y="2406"/>
                  </a:lnTo>
                  <a:cubicBezTo>
                    <a:pt x="3930" y="2346"/>
                    <a:pt x="3871" y="2310"/>
                    <a:pt x="3799" y="2310"/>
                  </a:cubicBezTo>
                  <a:cubicBezTo>
                    <a:pt x="3716" y="2310"/>
                    <a:pt x="3644" y="2334"/>
                    <a:pt x="3620" y="2406"/>
                  </a:cubicBezTo>
                  <a:lnTo>
                    <a:pt x="2751" y="3703"/>
                  </a:lnTo>
                  <a:cubicBezTo>
                    <a:pt x="2728" y="3739"/>
                    <a:pt x="2704" y="3775"/>
                    <a:pt x="2704" y="3822"/>
                  </a:cubicBezTo>
                  <a:lnTo>
                    <a:pt x="2704" y="8109"/>
                  </a:lnTo>
                  <a:lnTo>
                    <a:pt x="2347" y="8109"/>
                  </a:lnTo>
                  <a:cubicBezTo>
                    <a:pt x="2287" y="7347"/>
                    <a:pt x="1977" y="6632"/>
                    <a:pt x="1430" y="6073"/>
                  </a:cubicBezTo>
                  <a:cubicBezTo>
                    <a:pt x="834" y="5465"/>
                    <a:pt x="501" y="4656"/>
                    <a:pt x="489" y="3810"/>
                  </a:cubicBezTo>
                  <a:cubicBezTo>
                    <a:pt x="477" y="2929"/>
                    <a:pt x="823" y="2096"/>
                    <a:pt x="1430" y="1453"/>
                  </a:cubicBezTo>
                  <a:cubicBezTo>
                    <a:pt x="2049" y="822"/>
                    <a:pt x="2870" y="453"/>
                    <a:pt x="3751" y="441"/>
                  </a:cubicBezTo>
                  <a:close/>
                  <a:moveTo>
                    <a:pt x="5228" y="8561"/>
                  </a:moveTo>
                  <a:lnTo>
                    <a:pt x="5228" y="8835"/>
                  </a:lnTo>
                  <a:lnTo>
                    <a:pt x="5228" y="8883"/>
                  </a:lnTo>
                  <a:lnTo>
                    <a:pt x="2335" y="8883"/>
                  </a:lnTo>
                  <a:lnTo>
                    <a:pt x="2335" y="8835"/>
                  </a:lnTo>
                  <a:lnTo>
                    <a:pt x="2335" y="8561"/>
                  </a:lnTo>
                  <a:close/>
                  <a:moveTo>
                    <a:pt x="5121" y="9311"/>
                  </a:moveTo>
                  <a:cubicBezTo>
                    <a:pt x="4942" y="9752"/>
                    <a:pt x="4525" y="10026"/>
                    <a:pt x="4037" y="10026"/>
                  </a:cubicBezTo>
                  <a:lnTo>
                    <a:pt x="3525" y="10026"/>
                  </a:lnTo>
                  <a:cubicBezTo>
                    <a:pt x="3037" y="10026"/>
                    <a:pt x="2620" y="9728"/>
                    <a:pt x="2442" y="9311"/>
                  </a:cubicBezTo>
                  <a:close/>
                  <a:moveTo>
                    <a:pt x="4049" y="10478"/>
                  </a:moveTo>
                  <a:cubicBezTo>
                    <a:pt x="4061" y="10478"/>
                    <a:pt x="4109" y="10478"/>
                    <a:pt x="4132" y="10490"/>
                  </a:cubicBezTo>
                  <a:cubicBezTo>
                    <a:pt x="4132" y="10597"/>
                    <a:pt x="4049" y="10668"/>
                    <a:pt x="3954" y="10668"/>
                  </a:cubicBezTo>
                  <a:lnTo>
                    <a:pt x="3620" y="10668"/>
                  </a:lnTo>
                  <a:cubicBezTo>
                    <a:pt x="3513" y="10668"/>
                    <a:pt x="3442" y="10585"/>
                    <a:pt x="3442" y="10490"/>
                  </a:cubicBezTo>
                  <a:lnTo>
                    <a:pt x="3442" y="10478"/>
                  </a:lnTo>
                  <a:close/>
                  <a:moveTo>
                    <a:pt x="3762" y="0"/>
                  </a:moveTo>
                  <a:cubicBezTo>
                    <a:pt x="3746" y="0"/>
                    <a:pt x="3731" y="0"/>
                    <a:pt x="3716" y="0"/>
                  </a:cubicBezTo>
                  <a:cubicBezTo>
                    <a:pt x="1656" y="24"/>
                    <a:pt x="1" y="1739"/>
                    <a:pt x="13" y="3810"/>
                  </a:cubicBezTo>
                  <a:cubicBezTo>
                    <a:pt x="25" y="4775"/>
                    <a:pt x="406" y="5680"/>
                    <a:pt x="1073" y="6370"/>
                  </a:cubicBezTo>
                  <a:cubicBezTo>
                    <a:pt x="1596" y="6906"/>
                    <a:pt x="1870" y="7609"/>
                    <a:pt x="1870" y="8335"/>
                  </a:cubicBezTo>
                  <a:lnTo>
                    <a:pt x="1870" y="8835"/>
                  </a:lnTo>
                  <a:cubicBezTo>
                    <a:pt x="1870" y="9549"/>
                    <a:pt x="2335" y="10168"/>
                    <a:pt x="2966" y="10383"/>
                  </a:cubicBezTo>
                  <a:lnTo>
                    <a:pt x="2966" y="10490"/>
                  </a:lnTo>
                  <a:cubicBezTo>
                    <a:pt x="2966" y="10835"/>
                    <a:pt x="3239" y="11121"/>
                    <a:pt x="3585" y="11121"/>
                  </a:cubicBezTo>
                  <a:lnTo>
                    <a:pt x="3930" y="11121"/>
                  </a:lnTo>
                  <a:cubicBezTo>
                    <a:pt x="4275" y="11121"/>
                    <a:pt x="4549" y="10835"/>
                    <a:pt x="4549" y="10490"/>
                  </a:cubicBezTo>
                  <a:lnTo>
                    <a:pt x="4549" y="10383"/>
                  </a:lnTo>
                  <a:cubicBezTo>
                    <a:pt x="5192" y="10168"/>
                    <a:pt x="5645" y="9549"/>
                    <a:pt x="5645" y="8835"/>
                  </a:cubicBezTo>
                  <a:lnTo>
                    <a:pt x="5645" y="8335"/>
                  </a:lnTo>
                  <a:cubicBezTo>
                    <a:pt x="5645" y="7609"/>
                    <a:pt x="5918" y="6918"/>
                    <a:pt x="6442" y="6382"/>
                  </a:cubicBezTo>
                  <a:cubicBezTo>
                    <a:pt x="7133" y="5680"/>
                    <a:pt x="7502" y="4751"/>
                    <a:pt x="7502" y="3763"/>
                  </a:cubicBezTo>
                  <a:cubicBezTo>
                    <a:pt x="7550" y="2751"/>
                    <a:pt x="7145" y="1798"/>
                    <a:pt x="6418" y="1084"/>
                  </a:cubicBezTo>
                  <a:cubicBezTo>
                    <a:pt x="5715" y="380"/>
                    <a:pt x="4757" y="0"/>
                    <a:pt x="37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3"/>
            <p:cNvSpPr/>
            <p:nvPr/>
          </p:nvSpPr>
          <p:spPr>
            <a:xfrm>
              <a:off x="3263076" y="2942511"/>
              <a:ext cx="79287" cy="99579"/>
            </a:xfrm>
            <a:custGeom>
              <a:rect b="b" l="l" r="r" t="t"/>
              <a:pathLst>
                <a:path extrusionOk="0" h="3126" w="2489">
                  <a:moveTo>
                    <a:pt x="246" y="1"/>
                  </a:moveTo>
                  <a:cubicBezTo>
                    <a:pt x="146" y="1"/>
                    <a:pt x="56" y="59"/>
                    <a:pt x="36" y="161"/>
                  </a:cubicBezTo>
                  <a:cubicBezTo>
                    <a:pt x="0" y="280"/>
                    <a:pt x="60" y="399"/>
                    <a:pt x="179" y="422"/>
                  </a:cubicBezTo>
                  <a:cubicBezTo>
                    <a:pt x="1286" y="744"/>
                    <a:pt x="2048" y="1768"/>
                    <a:pt x="2048" y="2899"/>
                  </a:cubicBezTo>
                  <a:cubicBezTo>
                    <a:pt x="2048" y="3018"/>
                    <a:pt x="2143" y="3125"/>
                    <a:pt x="2262" y="3125"/>
                  </a:cubicBezTo>
                  <a:cubicBezTo>
                    <a:pt x="2381" y="3125"/>
                    <a:pt x="2488" y="3018"/>
                    <a:pt x="2488" y="2899"/>
                  </a:cubicBezTo>
                  <a:cubicBezTo>
                    <a:pt x="2488" y="1577"/>
                    <a:pt x="1595" y="387"/>
                    <a:pt x="298" y="6"/>
                  </a:cubicBezTo>
                  <a:cubicBezTo>
                    <a:pt x="280" y="2"/>
                    <a:pt x="263" y="1"/>
                    <a:pt x="2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3"/>
            <p:cNvSpPr/>
            <p:nvPr/>
          </p:nvSpPr>
          <p:spPr>
            <a:xfrm>
              <a:off x="3237656" y="2939262"/>
              <a:ext cx="20897" cy="14462"/>
            </a:xfrm>
            <a:custGeom>
              <a:rect b="b" l="l" r="r" t="t"/>
              <a:pathLst>
                <a:path extrusionOk="0" h="454" w="656">
                  <a:moveTo>
                    <a:pt x="227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7" y="453"/>
                  </a:cubicBezTo>
                  <a:lnTo>
                    <a:pt x="417" y="453"/>
                  </a:lnTo>
                  <a:cubicBezTo>
                    <a:pt x="536" y="453"/>
                    <a:pt x="619" y="358"/>
                    <a:pt x="643" y="251"/>
                  </a:cubicBezTo>
                  <a:cubicBezTo>
                    <a:pt x="655" y="108"/>
                    <a:pt x="560" y="1"/>
                    <a:pt x="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3"/>
            <p:cNvSpPr/>
            <p:nvPr/>
          </p:nvSpPr>
          <p:spPr>
            <a:xfrm>
              <a:off x="3379888" y="3029539"/>
              <a:ext cx="26567" cy="14048"/>
            </a:xfrm>
            <a:custGeom>
              <a:rect b="b" l="l" r="r" t="t"/>
              <a:pathLst>
                <a:path extrusionOk="0" h="441" w="834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6"/>
                    <a:pt x="107" y="441"/>
                    <a:pt x="226" y="441"/>
                  </a:cubicBezTo>
                  <a:lnTo>
                    <a:pt x="607" y="441"/>
                  </a:lnTo>
                  <a:cubicBezTo>
                    <a:pt x="726" y="441"/>
                    <a:pt x="834" y="346"/>
                    <a:pt x="834" y="226"/>
                  </a:cubicBezTo>
                  <a:cubicBezTo>
                    <a:pt x="822" y="107"/>
                    <a:pt x="726" y="0"/>
                    <a:pt x="60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3"/>
            <p:cNvSpPr/>
            <p:nvPr/>
          </p:nvSpPr>
          <p:spPr>
            <a:xfrm>
              <a:off x="3086313" y="3029539"/>
              <a:ext cx="26599" cy="14048"/>
            </a:xfrm>
            <a:custGeom>
              <a:rect b="b" l="l" r="r" t="t"/>
              <a:pathLst>
                <a:path extrusionOk="0" h="441" w="835">
                  <a:moveTo>
                    <a:pt x="227" y="0"/>
                  </a:moveTo>
                  <a:cubicBezTo>
                    <a:pt x="108" y="0"/>
                    <a:pt x="1" y="107"/>
                    <a:pt x="1" y="226"/>
                  </a:cubicBezTo>
                  <a:cubicBezTo>
                    <a:pt x="1" y="346"/>
                    <a:pt x="108" y="441"/>
                    <a:pt x="227" y="441"/>
                  </a:cubicBezTo>
                  <a:lnTo>
                    <a:pt x="608" y="441"/>
                  </a:lnTo>
                  <a:cubicBezTo>
                    <a:pt x="727" y="441"/>
                    <a:pt x="834" y="346"/>
                    <a:pt x="834" y="226"/>
                  </a:cubicBezTo>
                  <a:cubicBezTo>
                    <a:pt x="834" y="107"/>
                    <a:pt x="727" y="0"/>
                    <a:pt x="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3"/>
            <p:cNvSpPr/>
            <p:nvPr/>
          </p:nvSpPr>
          <p:spPr>
            <a:xfrm>
              <a:off x="3359788" y="2953469"/>
              <a:ext cx="26567" cy="20355"/>
            </a:xfrm>
            <a:custGeom>
              <a:rect b="b" l="l" r="r" t="t"/>
              <a:pathLst>
                <a:path extrusionOk="0" h="639" w="834">
                  <a:moveTo>
                    <a:pt x="594" y="0"/>
                  </a:moveTo>
                  <a:cubicBezTo>
                    <a:pt x="555" y="0"/>
                    <a:pt x="514" y="13"/>
                    <a:pt x="476" y="43"/>
                  </a:cubicBezTo>
                  <a:lnTo>
                    <a:pt x="155" y="233"/>
                  </a:lnTo>
                  <a:cubicBezTo>
                    <a:pt x="48" y="293"/>
                    <a:pt x="0" y="424"/>
                    <a:pt x="83" y="531"/>
                  </a:cubicBezTo>
                  <a:cubicBezTo>
                    <a:pt x="119" y="602"/>
                    <a:pt x="203" y="638"/>
                    <a:pt x="274" y="638"/>
                  </a:cubicBezTo>
                  <a:cubicBezTo>
                    <a:pt x="310" y="638"/>
                    <a:pt x="345" y="614"/>
                    <a:pt x="381" y="602"/>
                  </a:cubicBezTo>
                  <a:lnTo>
                    <a:pt x="703" y="412"/>
                  </a:lnTo>
                  <a:cubicBezTo>
                    <a:pt x="810" y="352"/>
                    <a:pt x="834" y="221"/>
                    <a:pt x="774" y="114"/>
                  </a:cubicBezTo>
                  <a:cubicBezTo>
                    <a:pt x="735" y="45"/>
                    <a:pt x="667" y="0"/>
                    <a:pt x="5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3"/>
            <p:cNvSpPr/>
            <p:nvPr/>
          </p:nvSpPr>
          <p:spPr>
            <a:xfrm>
              <a:off x="3106413" y="3100034"/>
              <a:ext cx="26599" cy="20164"/>
            </a:xfrm>
            <a:custGeom>
              <a:rect b="b" l="l" r="r" t="t"/>
              <a:pathLst>
                <a:path extrusionOk="0" h="633" w="835">
                  <a:moveTo>
                    <a:pt x="590" y="0"/>
                  </a:moveTo>
                  <a:cubicBezTo>
                    <a:pt x="550" y="0"/>
                    <a:pt x="511" y="12"/>
                    <a:pt x="477" y="38"/>
                  </a:cubicBezTo>
                  <a:lnTo>
                    <a:pt x="144" y="228"/>
                  </a:lnTo>
                  <a:cubicBezTo>
                    <a:pt x="36" y="288"/>
                    <a:pt x="1" y="419"/>
                    <a:pt x="72" y="526"/>
                  </a:cubicBezTo>
                  <a:cubicBezTo>
                    <a:pt x="108" y="597"/>
                    <a:pt x="191" y="633"/>
                    <a:pt x="263" y="633"/>
                  </a:cubicBezTo>
                  <a:cubicBezTo>
                    <a:pt x="310" y="633"/>
                    <a:pt x="334" y="609"/>
                    <a:pt x="370" y="597"/>
                  </a:cubicBezTo>
                  <a:lnTo>
                    <a:pt x="691" y="407"/>
                  </a:lnTo>
                  <a:cubicBezTo>
                    <a:pt x="787" y="347"/>
                    <a:pt x="834" y="216"/>
                    <a:pt x="775" y="109"/>
                  </a:cubicBezTo>
                  <a:cubicBezTo>
                    <a:pt x="736" y="40"/>
                    <a:pt x="663" y="0"/>
                    <a:pt x="5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3"/>
            <p:cNvSpPr/>
            <p:nvPr/>
          </p:nvSpPr>
          <p:spPr>
            <a:xfrm>
              <a:off x="3308565" y="2897277"/>
              <a:ext cx="22044" cy="24178"/>
            </a:xfrm>
            <a:custGeom>
              <a:rect b="b" l="l" r="r" t="t"/>
              <a:pathLst>
                <a:path extrusionOk="0" h="759" w="692">
                  <a:moveTo>
                    <a:pt x="441" y="1"/>
                  </a:moveTo>
                  <a:cubicBezTo>
                    <a:pt x="369" y="1"/>
                    <a:pt x="301" y="35"/>
                    <a:pt x="263" y="104"/>
                  </a:cubicBezTo>
                  <a:lnTo>
                    <a:pt x="60" y="438"/>
                  </a:lnTo>
                  <a:cubicBezTo>
                    <a:pt x="1" y="533"/>
                    <a:pt x="37" y="676"/>
                    <a:pt x="144" y="735"/>
                  </a:cubicBezTo>
                  <a:cubicBezTo>
                    <a:pt x="167" y="747"/>
                    <a:pt x="215" y="759"/>
                    <a:pt x="239" y="759"/>
                  </a:cubicBezTo>
                  <a:cubicBezTo>
                    <a:pt x="322" y="759"/>
                    <a:pt x="394" y="711"/>
                    <a:pt x="441" y="652"/>
                  </a:cubicBezTo>
                  <a:lnTo>
                    <a:pt x="632" y="330"/>
                  </a:lnTo>
                  <a:cubicBezTo>
                    <a:pt x="691" y="223"/>
                    <a:pt x="656" y="92"/>
                    <a:pt x="560" y="33"/>
                  </a:cubicBezTo>
                  <a:cubicBezTo>
                    <a:pt x="522" y="11"/>
                    <a:pt x="481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3"/>
            <p:cNvSpPr/>
            <p:nvPr/>
          </p:nvSpPr>
          <p:spPr>
            <a:xfrm>
              <a:off x="3239153" y="2877049"/>
              <a:ext cx="14080" cy="26599"/>
            </a:xfrm>
            <a:custGeom>
              <a:rect b="b" l="l" r="r" t="t"/>
              <a:pathLst>
                <a:path extrusionOk="0" h="835" w="442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608"/>
                  </a:lnTo>
                  <a:cubicBezTo>
                    <a:pt x="1" y="727"/>
                    <a:pt x="96" y="834"/>
                    <a:pt x="215" y="834"/>
                  </a:cubicBezTo>
                  <a:cubicBezTo>
                    <a:pt x="334" y="834"/>
                    <a:pt x="441" y="727"/>
                    <a:pt x="441" y="608"/>
                  </a:cubicBezTo>
                  <a:lnTo>
                    <a:pt x="441" y="215"/>
                  </a:lnTo>
                  <a:cubicBezTo>
                    <a:pt x="441" y="96"/>
                    <a:pt x="358" y="1"/>
                    <a:pt x="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3"/>
            <p:cNvSpPr/>
            <p:nvPr/>
          </p:nvSpPr>
          <p:spPr>
            <a:xfrm>
              <a:off x="3161809" y="2897500"/>
              <a:ext cx="22394" cy="24337"/>
            </a:xfrm>
            <a:custGeom>
              <a:rect b="b" l="l" r="r" t="t"/>
              <a:pathLst>
                <a:path extrusionOk="0" h="764" w="703">
                  <a:moveTo>
                    <a:pt x="262" y="0"/>
                  </a:moveTo>
                  <a:cubicBezTo>
                    <a:pt x="222" y="0"/>
                    <a:pt x="181" y="12"/>
                    <a:pt x="143" y="38"/>
                  </a:cubicBezTo>
                  <a:cubicBezTo>
                    <a:pt x="48" y="97"/>
                    <a:pt x="0" y="228"/>
                    <a:pt x="72" y="335"/>
                  </a:cubicBezTo>
                  <a:lnTo>
                    <a:pt x="262" y="669"/>
                  </a:lnTo>
                  <a:cubicBezTo>
                    <a:pt x="310" y="740"/>
                    <a:pt x="381" y="764"/>
                    <a:pt x="464" y="764"/>
                  </a:cubicBezTo>
                  <a:cubicBezTo>
                    <a:pt x="500" y="764"/>
                    <a:pt x="536" y="752"/>
                    <a:pt x="560" y="740"/>
                  </a:cubicBezTo>
                  <a:cubicBezTo>
                    <a:pt x="667" y="681"/>
                    <a:pt x="703" y="550"/>
                    <a:pt x="643" y="442"/>
                  </a:cubicBezTo>
                  <a:lnTo>
                    <a:pt x="441" y="109"/>
                  </a:lnTo>
                  <a:cubicBezTo>
                    <a:pt x="402" y="40"/>
                    <a:pt x="334" y="0"/>
                    <a:pt x="2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3"/>
            <p:cNvSpPr/>
            <p:nvPr/>
          </p:nvSpPr>
          <p:spPr>
            <a:xfrm>
              <a:off x="3106413" y="2953151"/>
              <a:ext cx="26599" cy="19909"/>
            </a:xfrm>
            <a:custGeom>
              <a:rect b="b" l="l" r="r" t="t"/>
              <a:pathLst>
                <a:path extrusionOk="0" h="625" w="835">
                  <a:moveTo>
                    <a:pt x="246" y="0"/>
                  </a:moveTo>
                  <a:cubicBezTo>
                    <a:pt x="168" y="0"/>
                    <a:pt x="92" y="40"/>
                    <a:pt x="60" y="112"/>
                  </a:cubicBezTo>
                  <a:cubicBezTo>
                    <a:pt x="1" y="208"/>
                    <a:pt x="25" y="350"/>
                    <a:pt x="132" y="410"/>
                  </a:cubicBezTo>
                  <a:lnTo>
                    <a:pt x="453" y="600"/>
                  </a:lnTo>
                  <a:cubicBezTo>
                    <a:pt x="489" y="612"/>
                    <a:pt x="537" y="624"/>
                    <a:pt x="560" y="624"/>
                  </a:cubicBezTo>
                  <a:cubicBezTo>
                    <a:pt x="632" y="624"/>
                    <a:pt x="715" y="589"/>
                    <a:pt x="751" y="529"/>
                  </a:cubicBezTo>
                  <a:cubicBezTo>
                    <a:pt x="834" y="422"/>
                    <a:pt x="787" y="291"/>
                    <a:pt x="679" y="231"/>
                  </a:cubicBezTo>
                  <a:lnTo>
                    <a:pt x="358" y="29"/>
                  </a:lnTo>
                  <a:cubicBezTo>
                    <a:pt x="323" y="10"/>
                    <a:pt x="284" y="0"/>
                    <a:pt x="2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3"/>
            <p:cNvSpPr/>
            <p:nvPr/>
          </p:nvSpPr>
          <p:spPr>
            <a:xfrm>
              <a:off x="3360520" y="3099811"/>
              <a:ext cx="25834" cy="20005"/>
            </a:xfrm>
            <a:custGeom>
              <a:rect b="b" l="l" r="r" t="t"/>
              <a:pathLst>
                <a:path extrusionOk="0" h="628" w="811">
                  <a:moveTo>
                    <a:pt x="239" y="1"/>
                  </a:moveTo>
                  <a:cubicBezTo>
                    <a:pt x="167" y="1"/>
                    <a:pt x="99" y="35"/>
                    <a:pt x="60" y="104"/>
                  </a:cubicBezTo>
                  <a:cubicBezTo>
                    <a:pt x="1" y="211"/>
                    <a:pt x="25" y="342"/>
                    <a:pt x="132" y="402"/>
                  </a:cubicBezTo>
                  <a:lnTo>
                    <a:pt x="453" y="592"/>
                  </a:lnTo>
                  <a:cubicBezTo>
                    <a:pt x="489" y="604"/>
                    <a:pt x="537" y="628"/>
                    <a:pt x="561" y="628"/>
                  </a:cubicBezTo>
                  <a:cubicBezTo>
                    <a:pt x="632" y="628"/>
                    <a:pt x="715" y="580"/>
                    <a:pt x="751" y="521"/>
                  </a:cubicBezTo>
                  <a:cubicBezTo>
                    <a:pt x="811" y="426"/>
                    <a:pt x="787" y="283"/>
                    <a:pt x="680" y="223"/>
                  </a:cubicBezTo>
                  <a:lnTo>
                    <a:pt x="358" y="33"/>
                  </a:lnTo>
                  <a:cubicBezTo>
                    <a:pt x="320" y="11"/>
                    <a:pt x="279" y="1"/>
                    <a:pt x="2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33"/>
          <p:cNvSpPr txBox="1"/>
          <p:nvPr>
            <p:ph idx="1" type="subTitle"/>
          </p:nvPr>
        </p:nvSpPr>
        <p:spPr>
          <a:xfrm>
            <a:off x="1324575" y="2646613"/>
            <a:ext cx="23931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Bright Colours</a:t>
            </a:r>
            <a:endParaRPr b="1" sz="2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294" name="Google Shape;294;p33"/>
          <p:cNvGrpSpPr/>
          <p:nvPr/>
        </p:nvGrpSpPr>
        <p:grpSpPr>
          <a:xfrm>
            <a:off x="898837" y="2677368"/>
            <a:ext cx="364484" cy="364897"/>
            <a:chOff x="865862" y="3207306"/>
            <a:chExt cx="364484" cy="364897"/>
          </a:xfrm>
        </p:grpSpPr>
        <p:sp>
          <p:nvSpPr>
            <p:cNvPr id="295" name="Google Shape;295;p33"/>
            <p:cNvSpPr/>
            <p:nvPr/>
          </p:nvSpPr>
          <p:spPr>
            <a:xfrm>
              <a:off x="928229" y="3269323"/>
              <a:ext cx="240131" cy="240100"/>
            </a:xfrm>
            <a:custGeom>
              <a:rect b="b" l="l" r="r" t="t"/>
              <a:pathLst>
                <a:path extrusionOk="0" h="7561" w="7562">
                  <a:moveTo>
                    <a:pt x="3775" y="0"/>
                  </a:moveTo>
                  <a:cubicBezTo>
                    <a:pt x="1692" y="0"/>
                    <a:pt x="1" y="1703"/>
                    <a:pt x="1" y="3787"/>
                  </a:cubicBezTo>
                  <a:cubicBezTo>
                    <a:pt x="1" y="5870"/>
                    <a:pt x="1692" y="7561"/>
                    <a:pt x="3775" y="7561"/>
                  </a:cubicBezTo>
                  <a:cubicBezTo>
                    <a:pt x="4454" y="7561"/>
                    <a:pt x="5121" y="7382"/>
                    <a:pt x="5704" y="7037"/>
                  </a:cubicBezTo>
                  <a:cubicBezTo>
                    <a:pt x="5787" y="6977"/>
                    <a:pt x="5823" y="6858"/>
                    <a:pt x="5775" y="6775"/>
                  </a:cubicBezTo>
                  <a:cubicBezTo>
                    <a:pt x="5736" y="6720"/>
                    <a:pt x="5672" y="6691"/>
                    <a:pt x="5605" y="6691"/>
                  </a:cubicBezTo>
                  <a:cubicBezTo>
                    <a:pt x="5570" y="6691"/>
                    <a:pt x="5534" y="6699"/>
                    <a:pt x="5502" y="6716"/>
                  </a:cubicBezTo>
                  <a:cubicBezTo>
                    <a:pt x="4990" y="7025"/>
                    <a:pt x="4394" y="7192"/>
                    <a:pt x="3775" y="7192"/>
                  </a:cubicBezTo>
                  <a:cubicBezTo>
                    <a:pt x="1906" y="7192"/>
                    <a:pt x="382" y="5668"/>
                    <a:pt x="382" y="3798"/>
                  </a:cubicBezTo>
                  <a:cubicBezTo>
                    <a:pt x="382" y="1917"/>
                    <a:pt x="1906" y="405"/>
                    <a:pt x="3775" y="405"/>
                  </a:cubicBezTo>
                  <a:cubicBezTo>
                    <a:pt x="5656" y="405"/>
                    <a:pt x="7168" y="1917"/>
                    <a:pt x="7168" y="3798"/>
                  </a:cubicBezTo>
                  <a:cubicBezTo>
                    <a:pt x="7168" y="4775"/>
                    <a:pt x="6740" y="5715"/>
                    <a:pt x="6002" y="6358"/>
                  </a:cubicBezTo>
                  <a:cubicBezTo>
                    <a:pt x="5918" y="6430"/>
                    <a:pt x="5906" y="6549"/>
                    <a:pt x="5978" y="6620"/>
                  </a:cubicBezTo>
                  <a:cubicBezTo>
                    <a:pt x="6024" y="6667"/>
                    <a:pt x="6082" y="6691"/>
                    <a:pt x="6136" y="6691"/>
                  </a:cubicBezTo>
                  <a:cubicBezTo>
                    <a:pt x="6179" y="6691"/>
                    <a:pt x="6220" y="6676"/>
                    <a:pt x="6252" y="6644"/>
                  </a:cubicBezTo>
                  <a:cubicBezTo>
                    <a:pt x="7085" y="5930"/>
                    <a:pt x="7561" y="4882"/>
                    <a:pt x="7561" y="3787"/>
                  </a:cubicBezTo>
                  <a:cubicBezTo>
                    <a:pt x="7561" y="1703"/>
                    <a:pt x="5859" y="0"/>
                    <a:pt x="3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3"/>
            <p:cNvSpPr/>
            <p:nvPr/>
          </p:nvSpPr>
          <p:spPr>
            <a:xfrm>
              <a:off x="956205" y="3297681"/>
              <a:ext cx="184179" cy="184147"/>
            </a:xfrm>
            <a:custGeom>
              <a:rect b="b" l="l" r="r" t="t"/>
              <a:pathLst>
                <a:path extrusionOk="0" h="5799" w="5800">
                  <a:moveTo>
                    <a:pt x="2894" y="0"/>
                  </a:moveTo>
                  <a:cubicBezTo>
                    <a:pt x="1311" y="0"/>
                    <a:pt x="1" y="1298"/>
                    <a:pt x="1" y="2905"/>
                  </a:cubicBezTo>
                  <a:cubicBezTo>
                    <a:pt x="1" y="4501"/>
                    <a:pt x="1287" y="5799"/>
                    <a:pt x="2894" y="5799"/>
                  </a:cubicBezTo>
                  <a:cubicBezTo>
                    <a:pt x="4502" y="5799"/>
                    <a:pt x="5799" y="4513"/>
                    <a:pt x="5799" y="2905"/>
                  </a:cubicBezTo>
                  <a:cubicBezTo>
                    <a:pt x="5799" y="2322"/>
                    <a:pt x="5621" y="1751"/>
                    <a:pt x="5311" y="1286"/>
                  </a:cubicBezTo>
                  <a:cubicBezTo>
                    <a:pt x="5276" y="1229"/>
                    <a:pt x="5219" y="1202"/>
                    <a:pt x="5159" y="1202"/>
                  </a:cubicBezTo>
                  <a:cubicBezTo>
                    <a:pt x="5118" y="1202"/>
                    <a:pt x="5076" y="1215"/>
                    <a:pt x="5037" y="1239"/>
                  </a:cubicBezTo>
                  <a:cubicBezTo>
                    <a:pt x="4954" y="1298"/>
                    <a:pt x="4942" y="1417"/>
                    <a:pt x="5002" y="1501"/>
                  </a:cubicBezTo>
                  <a:cubicBezTo>
                    <a:pt x="5275" y="1917"/>
                    <a:pt x="5430" y="2417"/>
                    <a:pt x="5430" y="2905"/>
                  </a:cubicBezTo>
                  <a:cubicBezTo>
                    <a:pt x="5430" y="4287"/>
                    <a:pt x="4299" y="5418"/>
                    <a:pt x="2918" y="5418"/>
                  </a:cubicBezTo>
                  <a:cubicBezTo>
                    <a:pt x="1525" y="5418"/>
                    <a:pt x="394" y="4287"/>
                    <a:pt x="394" y="2905"/>
                  </a:cubicBezTo>
                  <a:cubicBezTo>
                    <a:pt x="394" y="1524"/>
                    <a:pt x="1513" y="393"/>
                    <a:pt x="2894" y="393"/>
                  </a:cubicBezTo>
                  <a:cubicBezTo>
                    <a:pt x="3525" y="393"/>
                    <a:pt x="4132" y="631"/>
                    <a:pt x="4597" y="1036"/>
                  </a:cubicBezTo>
                  <a:cubicBezTo>
                    <a:pt x="4628" y="1073"/>
                    <a:pt x="4669" y="1089"/>
                    <a:pt x="4712" y="1089"/>
                  </a:cubicBezTo>
                  <a:cubicBezTo>
                    <a:pt x="4764" y="1089"/>
                    <a:pt x="4819" y="1064"/>
                    <a:pt x="4859" y="1024"/>
                  </a:cubicBezTo>
                  <a:cubicBezTo>
                    <a:pt x="4942" y="953"/>
                    <a:pt x="4918" y="834"/>
                    <a:pt x="4847" y="762"/>
                  </a:cubicBezTo>
                  <a:cubicBezTo>
                    <a:pt x="4311" y="274"/>
                    <a:pt x="3609" y="0"/>
                    <a:pt x="28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3"/>
            <p:cNvSpPr/>
            <p:nvPr/>
          </p:nvSpPr>
          <p:spPr>
            <a:xfrm>
              <a:off x="1042039" y="3207306"/>
              <a:ext cx="12511" cy="47664"/>
            </a:xfrm>
            <a:custGeom>
              <a:rect b="b" l="l" r="r" t="t"/>
              <a:pathLst>
                <a:path extrusionOk="0" h="1501" w="394">
                  <a:moveTo>
                    <a:pt x="191" y="1"/>
                  </a:moveTo>
                  <a:cubicBezTo>
                    <a:pt x="96" y="1"/>
                    <a:pt x="1" y="96"/>
                    <a:pt x="1" y="203"/>
                  </a:cubicBezTo>
                  <a:lnTo>
                    <a:pt x="1" y="1310"/>
                  </a:lnTo>
                  <a:cubicBezTo>
                    <a:pt x="1" y="1430"/>
                    <a:pt x="96" y="1501"/>
                    <a:pt x="191" y="1501"/>
                  </a:cubicBezTo>
                  <a:cubicBezTo>
                    <a:pt x="298" y="1501"/>
                    <a:pt x="394" y="1418"/>
                    <a:pt x="394" y="1310"/>
                  </a:cubicBezTo>
                  <a:lnTo>
                    <a:pt x="394" y="203"/>
                  </a:lnTo>
                  <a:cubicBezTo>
                    <a:pt x="394" y="96"/>
                    <a:pt x="298" y="1"/>
                    <a:pt x="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3"/>
            <p:cNvSpPr/>
            <p:nvPr/>
          </p:nvSpPr>
          <p:spPr>
            <a:xfrm>
              <a:off x="1042039" y="3524538"/>
              <a:ext cx="12511" cy="47664"/>
            </a:xfrm>
            <a:custGeom>
              <a:rect b="b" l="l" r="r" t="t"/>
              <a:pathLst>
                <a:path extrusionOk="0" h="1501" w="394">
                  <a:moveTo>
                    <a:pt x="191" y="0"/>
                  </a:moveTo>
                  <a:cubicBezTo>
                    <a:pt x="96" y="0"/>
                    <a:pt x="1" y="95"/>
                    <a:pt x="1" y="191"/>
                  </a:cubicBezTo>
                  <a:lnTo>
                    <a:pt x="1" y="1310"/>
                  </a:lnTo>
                  <a:cubicBezTo>
                    <a:pt x="1" y="1417"/>
                    <a:pt x="84" y="1500"/>
                    <a:pt x="191" y="1500"/>
                  </a:cubicBezTo>
                  <a:cubicBezTo>
                    <a:pt x="298" y="1500"/>
                    <a:pt x="394" y="1417"/>
                    <a:pt x="394" y="1310"/>
                  </a:cubicBezTo>
                  <a:lnTo>
                    <a:pt x="394" y="191"/>
                  </a:lnTo>
                  <a:cubicBezTo>
                    <a:pt x="394" y="95"/>
                    <a:pt x="298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3"/>
            <p:cNvSpPr/>
            <p:nvPr/>
          </p:nvSpPr>
          <p:spPr>
            <a:xfrm>
              <a:off x="953188" y="3230836"/>
              <a:ext cx="31406" cy="43441"/>
            </a:xfrm>
            <a:custGeom>
              <a:rect b="b" l="l" r="r" t="t"/>
              <a:pathLst>
                <a:path extrusionOk="0" h="1368" w="989">
                  <a:moveTo>
                    <a:pt x="217" y="0"/>
                  </a:moveTo>
                  <a:cubicBezTo>
                    <a:pt x="185" y="0"/>
                    <a:pt x="153" y="7"/>
                    <a:pt x="120" y="22"/>
                  </a:cubicBezTo>
                  <a:cubicBezTo>
                    <a:pt x="36" y="81"/>
                    <a:pt x="1" y="188"/>
                    <a:pt x="48" y="296"/>
                  </a:cubicBezTo>
                  <a:lnTo>
                    <a:pt x="608" y="1272"/>
                  </a:lnTo>
                  <a:cubicBezTo>
                    <a:pt x="644" y="1331"/>
                    <a:pt x="715" y="1367"/>
                    <a:pt x="775" y="1367"/>
                  </a:cubicBezTo>
                  <a:cubicBezTo>
                    <a:pt x="798" y="1367"/>
                    <a:pt x="834" y="1343"/>
                    <a:pt x="870" y="1331"/>
                  </a:cubicBezTo>
                  <a:cubicBezTo>
                    <a:pt x="953" y="1272"/>
                    <a:pt x="989" y="1165"/>
                    <a:pt x="941" y="1070"/>
                  </a:cubicBezTo>
                  <a:lnTo>
                    <a:pt x="394" y="93"/>
                  </a:lnTo>
                  <a:cubicBezTo>
                    <a:pt x="352" y="35"/>
                    <a:pt x="288" y="0"/>
                    <a:pt x="2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3"/>
            <p:cNvSpPr/>
            <p:nvPr/>
          </p:nvSpPr>
          <p:spPr>
            <a:xfrm>
              <a:off x="1111614" y="3505485"/>
              <a:ext cx="30644" cy="42520"/>
            </a:xfrm>
            <a:custGeom>
              <a:rect b="b" l="l" r="r" t="t"/>
              <a:pathLst>
                <a:path extrusionOk="0" h="1339" w="965">
                  <a:moveTo>
                    <a:pt x="210" y="1"/>
                  </a:moveTo>
                  <a:cubicBezTo>
                    <a:pt x="181" y="1"/>
                    <a:pt x="151" y="6"/>
                    <a:pt x="119" y="17"/>
                  </a:cubicBezTo>
                  <a:cubicBezTo>
                    <a:pt x="24" y="76"/>
                    <a:pt x="0" y="183"/>
                    <a:pt x="48" y="291"/>
                  </a:cubicBezTo>
                  <a:lnTo>
                    <a:pt x="596" y="1255"/>
                  </a:lnTo>
                  <a:cubicBezTo>
                    <a:pt x="620" y="1314"/>
                    <a:pt x="691" y="1338"/>
                    <a:pt x="751" y="1338"/>
                  </a:cubicBezTo>
                  <a:cubicBezTo>
                    <a:pt x="786" y="1338"/>
                    <a:pt x="810" y="1326"/>
                    <a:pt x="846" y="1314"/>
                  </a:cubicBezTo>
                  <a:cubicBezTo>
                    <a:pt x="929" y="1255"/>
                    <a:pt x="965" y="1148"/>
                    <a:pt x="917" y="1041"/>
                  </a:cubicBezTo>
                  <a:lnTo>
                    <a:pt x="381" y="100"/>
                  </a:lnTo>
                  <a:cubicBezTo>
                    <a:pt x="339" y="33"/>
                    <a:pt x="279" y="1"/>
                    <a:pt x="2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3"/>
            <p:cNvSpPr/>
            <p:nvPr/>
          </p:nvSpPr>
          <p:spPr>
            <a:xfrm>
              <a:off x="888916" y="3295998"/>
              <a:ext cx="44648" cy="29691"/>
            </a:xfrm>
            <a:custGeom>
              <a:rect b="b" l="l" r="r" t="t"/>
              <a:pathLst>
                <a:path extrusionOk="0" h="935" w="1406">
                  <a:moveTo>
                    <a:pt x="203" y="0"/>
                  </a:moveTo>
                  <a:cubicBezTo>
                    <a:pt x="136" y="0"/>
                    <a:pt x="64" y="37"/>
                    <a:pt x="24" y="101"/>
                  </a:cubicBezTo>
                  <a:cubicBezTo>
                    <a:pt x="1" y="184"/>
                    <a:pt x="36" y="303"/>
                    <a:pt x="120" y="351"/>
                  </a:cubicBezTo>
                  <a:lnTo>
                    <a:pt x="1084" y="899"/>
                  </a:lnTo>
                  <a:cubicBezTo>
                    <a:pt x="1120" y="923"/>
                    <a:pt x="1144" y="934"/>
                    <a:pt x="1179" y="934"/>
                  </a:cubicBezTo>
                  <a:cubicBezTo>
                    <a:pt x="1239" y="934"/>
                    <a:pt x="1310" y="899"/>
                    <a:pt x="1334" y="839"/>
                  </a:cubicBezTo>
                  <a:cubicBezTo>
                    <a:pt x="1406" y="756"/>
                    <a:pt x="1358" y="637"/>
                    <a:pt x="1263" y="577"/>
                  </a:cubicBezTo>
                  <a:lnTo>
                    <a:pt x="298" y="30"/>
                  </a:lnTo>
                  <a:cubicBezTo>
                    <a:pt x="271" y="10"/>
                    <a:pt x="237" y="0"/>
                    <a:pt x="2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3"/>
            <p:cNvSpPr/>
            <p:nvPr/>
          </p:nvSpPr>
          <p:spPr>
            <a:xfrm>
              <a:off x="1162644" y="3454106"/>
              <a:ext cx="45029" cy="30390"/>
            </a:xfrm>
            <a:custGeom>
              <a:rect b="b" l="l" r="r" t="t"/>
              <a:pathLst>
                <a:path extrusionOk="0" h="957" w="1418">
                  <a:moveTo>
                    <a:pt x="237" y="1"/>
                  </a:moveTo>
                  <a:cubicBezTo>
                    <a:pt x="171" y="1"/>
                    <a:pt x="101" y="41"/>
                    <a:pt x="60" y="99"/>
                  </a:cubicBezTo>
                  <a:cubicBezTo>
                    <a:pt x="1" y="194"/>
                    <a:pt x="48" y="313"/>
                    <a:pt x="132" y="373"/>
                  </a:cubicBezTo>
                  <a:lnTo>
                    <a:pt x="1096" y="920"/>
                  </a:lnTo>
                  <a:cubicBezTo>
                    <a:pt x="1132" y="932"/>
                    <a:pt x="1156" y="956"/>
                    <a:pt x="1191" y="956"/>
                  </a:cubicBezTo>
                  <a:cubicBezTo>
                    <a:pt x="1251" y="956"/>
                    <a:pt x="1322" y="920"/>
                    <a:pt x="1346" y="861"/>
                  </a:cubicBezTo>
                  <a:cubicBezTo>
                    <a:pt x="1418" y="766"/>
                    <a:pt x="1382" y="646"/>
                    <a:pt x="1299" y="575"/>
                  </a:cubicBezTo>
                  <a:lnTo>
                    <a:pt x="322" y="27"/>
                  </a:lnTo>
                  <a:cubicBezTo>
                    <a:pt x="296" y="9"/>
                    <a:pt x="267" y="1"/>
                    <a:pt x="2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3"/>
            <p:cNvSpPr/>
            <p:nvPr/>
          </p:nvSpPr>
          <p:spPr>
            <a:xfrm>
              <a:off x="865862" y="3383864"/>
              <a:ext cx="47664" cy="12130"/>
            </a:xfrm>
            <a:custGeom>
              <a:rect b="b" l="l" r="r" t="t"/>
              <a:pathLst>
                <a:path extrusionOk="0" h="382" w="1501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cubicBezTo>
                    <a:pt x="0" y="287"/>
                    <a:pt x="84" y="382"/>
                    <a:pt x="191" y="382"/>
                  </a:cubicBezTo>
                  <a:lnTo>
                    <a:pt x="1310" y="382"/>
                  </a:lnTo>
                  <a:cubicBezTo>
                    <a:pt x="1429" y="382"/>
                    <a:pt x="1501" y="299"/>
                    <a:pt x="1501" y="191"/>
                  </a:cubicBezTo>
                  <a:cubicBezTo>
                    <a:pt x="1501" y="84"/>
                    <a:pt x="1417" y="1"/>
                    <a:pt x="1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3"/>
            <p:cNvSpPr/>
            <p:nvPr/>
          </p:nvSpPr>
          <p:spPr>
            <a:xfrm>
              <a:off x="1182300" y="3383864"/>
              <a:ext cx="48045" cy="12130"/>
            </a:xfrm>
            <a:custGeom>
              <a:rect b="b" l="l" r="r" t="t"/>
              <a:pathLst>
                <a:path extrusionOk="0" h="382" w="1513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87"/>
                    <a:pt x="96" y="382"/>
                    <a:pt x="203" y="382"/>
                  </a:cubicBezTo>
                  <a:lnTo>
                    <a:pt x="1311" y="382"/>
                  </a:lnTo>
                  <a:cubicBezTo>
                    <a:pt x="1418" y="382"/>
                    <a:pt x="1513" y="287"/>
                    <a:pt x="1513" y="191"/>
                  </a:cubicBezTo>
                  <a:cubicBezTo>
                    <a:pt x="1513" y="84"/>
                    <a:pt x="1430" y="1"/>
                    <a:pt x="13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3"/>
            <p:cNvSpPr/>
            <p:nvPr/>
          </p:nvSpPr>
          <p:spPr>
            <a:xfrm>
              <a:off x="888916" y="3454011"/>
              <a:ext cx="43885" cy="30104"/>
            </a:xfrm>
            <a:custGeom>
              <a:rect b="b" l="l" r="r" t="t"/>
              <a:pathLst>
                <a:path extrusionOk="0" h="948" w="1382">
                  <a:moveTo>
                    <a:pt x="1186" y="1"/>
                  </a:moveTo>
                  <a:cubicBezTo>
                    <a:pt x="1152" y="1"/>
                    <a:pt x="1117" y="10"/>
                    <a:pt x="1084" y="30"/>
                  </a:cubicBezTo>
                  <a:lnTo>
                    <a:pt x="120" y="590"/>
                  </a:lnTo>
                  <a:cubicBezTo>
                    <a:pt x="36" y="649"/>
                    <a:pt x="1" y="745"/>
                    <a:pt x="48" y="852"/>
                  </a:cubicBezTo>
                  <a:cubicBezTo>
                    <a:pt x="72" y="911"/>
                    <a:pt x="144" y="947"/>
                    <a:pt x="215" y="947"/>
                  </a:cubicBezTo>
                  <a:cubicBezTo>
                    <a:pt x="239" y="947"/>
                    <a:pt x="274" y="923"/>
                    <a:pt x="298" y="911"/>
                  </a:cubicBezTo>
                  <a:lnTo>
                    <a:pt x="1263" y="364"/>
                  </a:lnTo>
                  <a:cubicBezTo>
                    <a:pt x="1358" y="304"/>
                    <a:pt x="1382" y="197"/>
                    <a:pt x="1334" y="90"/>
                  </a:cubicBezTo>
                  <a:cubicBezTo>
                    <a:pt x="1311" y="35"/>
                    <a:pt x="1251" y="1"/>
                    <a:pt x="11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3"/>
            <p:cNvSpPr/>
            <p:nvPr/>
          </p:nvSpPr>
          <p:spPr>
            <a:xfrm>
              <a:off x="1163025" y="3295648"/>
              <a:ext cx="44648" cy="30040"/>
            </a:xfrm>
            <a:custGeom>
              <a:rect b="b" l="l" r="r" t="t"/>
              <a:pathLst>
                <a:path extrusionOk="0" h="946" w="1406">
                  <a:moveTo>
                    <a:pt x="1177" y="1"/>
                  </a:moveTo>
                  <a:cubicBezTo>
                    <a:pt x="1147" y="1"/>
                    <a:pt x="1115" y="6"/>
                    <a:pt x="1084" y="17"/>
                  </a:cubicBezTo>
                  <a:lnTo>
                    <a:pt x="120" y="576"/>
                  </a:lnTo>
                  <a:cubicBezTo>
                    <a:pt x="36" y="636"/>
                    <a:pt x="1" y="731"/>
                    <a:pt x="48" y="838"/>
                  </a:cubicBezTo>
                  <a:cubicBezTo>
                    <a:pt x="96" y="910"/>
                    <a:pt x="155" y="945"/>
                    <a:pt x="227" y="945"/>
                  </a:cubicBezTo>
                  <a:cubicBezTo>
                    <a:pt x="251" y="945"/>
                    <a:pt x="286" y="934"/>
                    <a:pt x="310" y="910"/>
                  </a:cubicBezTo>
                  <a:lnTo>
                    <a:pt x="1287" y="362"/>
                  </a:lnTo>
                  <a:cubicBezTo>
                    <a:pt x="1370" y="302"/>
                    <a:pt x="1406" y="195"/>
                    <a:pt x="1358" y="100"/>
                  </a:cubicBezTo>
                  <a:cubicBezTo>
                    <a:pt x="1316" y="33"/>
                    <a:pt x="1250" y="1"/>
                    <a:pt x="11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3"/>
            <p:cNvSpPr/>
            <p:nvPr/>
          </p:nvSpPr>
          <p:spPr>
            <a:xfrm>
              <a:off x="953188" y="3505835"/>
              <a:ext cx="31787" cy="43282"/>
            </a:xfrm>
            <a:custGeom>
              <a:rect b="b" l="l" r="r" t="t"/>
              <a:pathLst>
                <a:path extrusionOk="0" h="1363" w="1001">
                  <a:moveTo>
                    <a:pt x="782" y="0"/>
                  </a:moveTo>
                  <a:cubicBezTo>
                    <a:pt x="714" y="0"/>
                    <a:pt x="648" y="37"/>
                    <a:pt x="608" y="101"/>
                  </a:cubicBezTo>
                  <a:lnTo>
                    <a:pt x="60" y="1065"/>
                  </a:lnTo>
                  <a:cubicBezTo>
                    <a:pt x="1" y="1161"/>
                    <a:pt x="48" y="1280"/>
                    <a:pt x="132" y="1327"/>
                  </a:cubicBezTo>
                  <a:cubicBezTo>
                    <a:pt x="167" y="1351"/>
                    <a:pt x="191" y="1363"/>
                    <a:pt x="227" y="1363"/>
                  </a:cubicBezTo>
                  <a:cubicBezTo>
                    <a:pt x="286" y="1363"/>
                    <a:pt x="358" y="1327"/>
                    <a:pt x="394" y="1280"/>
                  </a:cubicBezTo>
                  <a:lnTo>
                    <a:pt x="941" y="303"/>
                  </a:lnTo>
                  <a:cubicBezTo>
                    <a:pt x="1001" y="184"/>
                    <a:pt x="965" y="65"/>
                    <a:pt x="882" y="30"/>
                  </a:cubicBezTo>
                  <a:cubicBezTo>
                    <a:pt x="850" y="10"/>
                    <a:pt x="816" y="0"/>
                    <a:pt x="7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3"/>
            <p:cNvSpPr/>
            <p:nvPr/>
          </p:nvSpPr>
          <p:spPr>
            <a:xfrm>
              <a:off x="1111614" y="3231726"/>
              <a:ext cx="31025" cy="42933"/>
            </a:xfrm>
            <a:custGeom>
              <a:rect b="b" l="l" r="r" t="t"/>
              <a:pathLst>
                <a:path extrusionOk="0" h="1352" w="977">
                  <a:moveTo>
                    <a:pt x="754" y="0"/>
                  </a:moveTo>
                  <a:cubicBezTo>
                    <a:pt x="688" y="0"/>
                    <a:pt x="620" y="37"/>
                    <a:pt x="572" y="101"/>
                  </a:cubicBezTo>
                  <a:lnTo>
                    <a:pt x="24" y="1065"/>
                  </a:lnTo>
                  <a:cubicBezTo>
                    <a:pt x="0" y="1137"/>
                    <a:pt x="24" y="1256"/>
                    <a:pt x="119" y="1315"/>
                  </a:cubicBezTo>
                  <a:cubicBezTo>
                    <a:pt x="143" y="1339"/>
                    <a:pt x="179" y="1351"/>
                    <a:pt x="203" y="1351"/>
                  </a:cubicBezTo>
                  <a:cubicBezTo>
                    <a:pt x="262" y="1351"/>
                    <a:pt x="346" y="1315"/>
                    <a:pt x="370" y="1256"/>
                  </a:cubicBezTo>
                  <a:lnTo>
                    <a:pt x="917" y="291"/>
                  </a:lnTo>
                  <a:cubicBezTo>
                    <a:pt x="977" y="208"/>
                    <a:pt x="941" y="89"/>
                    <a:pt x="846" y="29"/>
                  </a:cubicBezTo>
                  <a:cubicBezTo>
                    <a:pt x="818" y="10"/>
                    <a:pt x="786" y="0"/>
                    <a:pt x="7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9" name="Google Shape;309;p33"/>
          <p:cNvGrpSpPr/>
          <p:nvPr/>
        </p:nvGrpSpPr>
        <p:grpSpPr>
          <a:xfrm>
            <a:off x="902206" y="3739426"/>
            <a:ext cx="357720" cy="355148"/>
            <a:chOff x="2496894" y="3680964"/>
            <a:chExt cx="357720" cy="355148"/>
          </a:xfrm>
        </p:grpSpPr>
        <p:sp>
          <p:nvSpPr>
            <p:cNvPr id="310" name="Google Shape;310;p33"/>
            <p:cNvSpPr/>
            <p:nvPr/>
          </p:nvSpPr>
          <p:spPr>
            <a:xfrm>
              <a:off x="2598224" y="3786549"/>
              <a:ext cx="37852" cy="59763"/>
            </a:xfrm>
            <a:custGeom>
              <a:rect b="b" l="l" r="r" t="t"/>
              <a:pathLst>
                <a:path extrusionOk="0" h="1882" w="1192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29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37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3"/>
            <p:cNvSpPr/>
            <p:nvPr/>
          </p:nvSpPr>
          <p:spPr>
            <a:xfrm>
              <a:off x="2715051" y="3786549"/>
              <a:ext cx="37852" cy="59763"/>
            </a:xfrm>
            <a:custGeom>
              <a:rect b="b" l="l" r="r" t="t"/>
              <a:pathLst>
                <a:path extrusionOk="0" h="1882" w="1192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30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25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3"/>
            <p:cNvSpPr/>
            <p:nvPr/>
          </p:nvSpPr>
          <p:spPr>
            <a:xfrm>
              <a:off x="2496894" y="3680964"/>
              <a:ext cx="297989" cy="296528"/>
            </a:xfrm>
            <a:custGeom>
              <a:rect b="b" l="l" r="r" t="t"/>
              <a:pathLst>
                <a:path extrusionOk="0" h="9338" w="9384">
                  <a:moveTo>
                    <a:pt x="5643" y="0"/>
                  </a:moveTo>
                  <a:cubicBezTo>
                    <a:pt x="5580" y="0"/>
                    <a:pt x="5517" y="1"/>
                    <a:pt x="5454" y="3"/>
                  </a:cubicBezTo>
                  <a:cubicBezTo>
                    <a:pt x="4025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37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84" y="9338"/>
                    <a:pt x="1620" y="9314"/>
                    <a:pt x="1644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394" y="4075"/>
                    <a:pt x="930" y="2813"/>
                    <a:pt x="1882" y="1861"/>
                  </a:cubicBezTo>
                  <a:cubicBezTo>
                    <a:pt x="2835" y="908"/>
                    <a:pt x="4109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7" y="323"/>
                    <a:pt x="8108" y="796"/>
                    <a:pt x="9073" y="1634"/>
                  </a:cubicBezTo>
                  <a:cubicBezTo>
                    <a:pt x="9108" y="1663"/>
                    <a:pt x="9150" y="1678"/>
                    <a:pt x="9191" y="1678"/>
                  </a:cubicBezTo>
                  <a:cubicBezTo>
                    <a:pt x="9236" y="1678"/>
                    <a:pt x="9280" y="1660"/>
                    <a:pt x="9312" y="1623"/>
                  </a:cubicBezTo>
                  <a:cubicBezTo>
                    <a:pt x="9383" y="1551"/>
                    <a:pt x="9383" y="1444"/>
                    <a:pt x="9312" y="1384"/>
                  </a:cubicBezTo>
                  <a:cubicBezTo>
                    <a:pt x="8288" y="486"/>
                    <a:pt x="6992" y="0"/>
                    <a:pt x="56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3"/>
            <p:cNvSpPr/>
            <p:nvPr/>
          </p:nvSpPr>
          <p:spPr>
            <a:xfrm>
              <a:off x="2555895" y="3739075"/>
              <a:ext cx="298719" cy="297036"/>
            </a:xfrm>
            <a:custGeom>
              <a:rect b="b" l="l" r="r" t="t"/>
              <a:pathLst>
                <a:path extrusionOk="0" h="9354" w="9407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44" y="102"/>
                    <a:pt x="7644" y="209"/>
                    <a:pt x="7704" y="281"/>
                  </a:cubicBezTo>
                  <a:cubicBezTo>
                    <a:pt x="8585" y="1281"/>
                    <a:pt x="9061" y="2579"/>
                    <a:pt x="9013" y="3912"/>
                  </a:cubicBezTo>
                  <a:cubicBezTo>
                    <a:pt x="8978" y="5257"/>
                    <a:pt x="8430" y="6520"/>
                    <a:pt x="7489" y="7472"/>
                  </a:cubicBezTo>
                  <a:cubicBezTo>
                    <a:pt x="6537" y="8425"/>
                    <a:pt x="5263" y="8972"/>
                    <a:pt x="3929" y="9008"/>
                  </a:cubicBezTo>
                  <a:cubicBezTo>
                    <a:pt x="3881" y="9009"/>
                    <a:pt x="3833" y="9010"/>
                    <a:pt x="3785" y="9010"/>
                  </a:cubicBezTo>
                  <a:cubicBezTo>
                    <a:pt x="2491" y="9010"/>
                    <a:pt x="1251" y="8548"/>
                    <a:pt x="298" y="7698"/>
                  </a:cubicBezTo>
                  <a:cubicBezTo>
                    <a:pt x="264" y="7670"/>
                    <a:pt x="222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72" y="7948"/>
                  </a:cubicBezTo>
                  <a:cubicBezTo>
                    <a:pt x="1096" y="8853"/>
                    <a:pt x="2393" y="9353"/>
                    <a:pt x="3763" y="9353"/>
                  </a:cubicBezTo>
                  <a:lnTo>
                    <a:pt x="3929" y="9353"/>
                  </a:lnTo>
                  <a:cubicBezTo>
                    <a:pt x="5358" y="9306"/>
                    <a:pt x="6692" y="8722"/>
                    <a:pt x="7704" y="7710"/>
                  </a:cubicBezTo>
                  <a:cubicBezTo>
                    <a:pt x="8716" y="6698"/>
                    <a:pt x="9299" y="5365"/>
                    <a:pt x="9347" y="3936"/>
                  </a:cubicBezTo>
                  <a:cubicBezTo>
                    <a:pt x="9406" y="2507"/>
                    <a:pt x="8894" y="1126"/>
                    <a:pt x="7966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3"/>
            <p:cNvSpPr/>
            <p:nvPr/>
          </p:nvSpPr>
          <p:spPr>
            <a:xfrm>
              <a:off x="2569867" y="3875336"/>
              <a:ext cx="211393" cy="99139"/>
            </a:xfrm>
            <a:custGeom>
              <a:rect b="b" l="l" r="r" t="t"/>
              <a:pathLst>
                <a:path extrusionOk="0" h="3122" w="6657">
                  <a:moveTo>
                    <a:pt x="5692" y="478"/>
                  </a:moveTo>
                  <a:lnTo>
                    <a:pt x="5692" y="478"/>
                  </a:lnTo>
                  <a:cubicBezTo>
                    <a:pt x="5644" y="562"/>
                    <a:pt x="5597" y="657"/>
                    <a:pt x="5537" y="728"/>
                  </a:cubicBezTo>
                  <a:cubicBezTo>
                    <a:pt x="5466" y="859"/>
                    <a:pt x="5311" y="931"/>
                    <a:pt x="5156" y="966"/>
                  </a:cubicBezTo>
                  <a:cubicBezTo>
                    <a:pt x="4537" y="1038"/>
                    <a:pt x="3918" y="1074"/>
                    <a:pt x="3323" y="1074"/>
                  </a:cubicBezTo>
                  <a:cubicBezTo>
                    <a:pt x="2715" y="1074"/>
                    <a:pt x="2096" y="1038"/>
                    <a:pt x="1489" y="966"/>
                  </a:cubicBezTo>
                  <a:cubicBezTo>
                    <a:pt x="1334" y="955"/>
                    <a:pt x="1191" y="859"/>
                    <a:pt x="1108" y="740"/>
                  </a:cubicBezTo>
                  <a:cubicBezTo>
                    <a:pt x="1049" y="657"/>
                    <a:pt x="1001" y="574"/>
                    <a:pt x="953" y="490"/>
                  </a:cubicBezTo>
                  <a:lnTo>
                    <a:pt x="953" y="490"/>
                  </a:lnTo>
                  <a:cubicBezTo>
                    <a:pt x="1727" y="609"/>
                    <a:pt x="2525" y="681"/>
                    <a:pt x="3323" y="681"/>
                  </a:cubicBezTo>
                  <a:cubicBezTo>
                    <a:pt x="4120" y="681"/>
                    <a:pt x="4918" y="609"/>
                    <a:pt x="5692" y="478"/>
                  </a:cubicBezTo>
                  <a:close/>
                  <a:moveTo>
                    <a:pt x="6347" y="324"/>
                  </a:moveTo>
                  <a:cubicBezTo>
                    <a:pt x="6311" y="335"/>
                    <a:pt x="6311" y="335"/>
                    <a:pt x="6311" y="359"/>
                  </a:cubicBezTo>
                  <a:cubicBezTo>
                    <a:pt x="6121" y="1050"/>
                    <a:pt x="5716" y="1681"/>
                    <a:pt x="5180" y="2121"/>
                  </a:cubicBezTo>
                  <a:cubicBezTo>
                    <a:pt x="4644" y="2574"/>
                    <a:pt x="3989" y="2812"/>
                    <a:pt x="3323" y="2812"/>
                  </a:cubicBezTo>
                  <a:cubicBezTo>
                    <a:pt x="2656" y="2812"/>
                    <a:pt x="2001" y="2574"/>
                    <a:pt x="1465" y="2121"/>
                  </a:cubicBezTo>
                  <a:cubicBezTo>
                    <a:pt x="941" y="1693"/>
                    <a:pt x="537" y="1050"/>
                    <a:pt x="334" y="359"/>
                  </a:cubicBezTo>
                  <a:lnTo>
                    <a:pt x="334" y="335"/>
                  </a:lnTo>
                  <a:cubicBezTo>
                    <a:pt x="406" y="359"/>
                    <a:pt x="477" y="371"/>
                    <a:pt x="572" y="395"/>
                  </a:cubicBezTo>
                  <a:cubicBezTo>
                    <a:pt x="644" y="574"/>
                    <a:pt x="739" y="752"/>
                    <a:pt x="834" y="907"/>
                  </a:cubicBezTo>
                  <a:cubicBezTo>
                    <a:pt x="965" y="1109"/>
                    <a:pt x="1203" y="1264"/>
                    <a:pt x="1465" y="1276"/>
                  </a:cubicBezTo>
                  <a:cubicBezTo>
                    <a:pt x="2084" y="1347"/>
                    <a:pt x="2715" y="1383"/>
                    <a:pt x="3335" y="1383"/>
                  </a:cubicBezTo>
                  <a:cubicBezTo>
                    <a:pt x="3954" y="1383"/>
                    <a:pt x="4585" y="1347"/>
                    <a:pt x="5216" y="1276"/>
                  </a:cubicBezTo>
                  <a:cubicBezTo>
                    <a:pt x="5466" y="1240"/>
                    <a:pt x="5704" y="1109"/>
                    <a:pt x="5835" y="883"/>
                  </a:cubicBezTo>
                  <a:cubicBezTo>
                    <a:pt x="5942" y="728"/>
                    <a:pt x="6037" y="562"/>
                    <a:pt x="6109" y="383"/>
                  </a:cubicBezTo>
                  <a:cubicBezTo>
                    <a:pt x="6180" y="371"/>
                    <a:pt x="6252" y="347"/>
                    <a:pt x="6347" y="324"/>
                  </a:cubicBezTo>
                  <a:close/>
                  <a:moveTo>
                    <a:pt x="334" y="0"/>
                  </a:moveTo>
                  <a:cubicBezTo>
                    <a:pt x="256" y="0"/>
                    <a:pt x="181" y="36"/>
                    <a:pt x="120" y="97"/>
                  </a:cubicBezTo>
                  <a:cubicBezTo>
                    <a:pt x="37" y="193"/>
                    <a:pt x="1" y="324"/>
                    <a:pt x="37" y="443"/>
                  </a:cubicBezTo>
                  <a:cubicBezTo>
                    <a:pt x="251" y="1217"/>
                    <a:pt x="668" y="1883"/>
                    <a:pt x="1263" y="2360"/>
                  </a:cubicBezTo>
                  <a:cubicBezTo>
                    <a:pt x="1858" y="2871"/>
                    <a:pt x="2596" y="3122"/>
                    <a:pt x="3335" y="3122"/>
                  </a:cubicBezTo>
                  <a:cubicBezTo>
                    <a:pt x="4097" y="3122"/>
                    <a:pt x="4811" y="2860"/>
                    <a:pt x="5406" y="2360"/>
                  </a:cubicBezTo>
                  <a:cubicBezTo>
                    <a:pt x="5990" y="1871"/>
                    <a:pt x="6418" y="1205"/>
                    <a:pt x="6645" y="443"/>
                  </a:cubicBezTo>
                  <a:cubicBezTo>
                    <a:pt x="6656" y="324"/>
                    <a:pt x="6633" y="193"/>
                    <a:pt x="6549" y="97"/>
                  </a:cubicBezTo>
                  <a:cubicBezTo>
                    <a:pt x="6495" y="43"/>
                    <a:pt x="6412" y="2"/>
                    <a:pt x="6328" y="2"/>
                  </a:cubicBezTo>
                  <a:cubicBezTo>
                    <a:pt x="6302" y="2"/>
                    <a:pt x="6277" y="6"/>
                    <a:pt x="6252" y="14"/>
                  </a:cubicBezTo>
                  <a:cubicBezTo>
                    <a:pt x="5323" y="240"/>
                    <a:pt x="4335" y="359"/>
                    <a:pt x="3335" y="359"/>
                  </a:cubicBezTo>
                  <a:cubicBezTo>
                    <a:pt x="2334" y="359"/>
                    <a:pt x="1346" y="240"/>
                    <a:pt x="418" y="14"/>
                  </a:cubicBezTo>
                  <a:cubicBezTo>
                    <a:pt x="390" y="5"/>
                    <a:pt x="362" y="0"/>
                    <a:pt x="3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5" name="Google Shape;315;p33"/>
          <p:cNvSpPr txBox="1"/>
          <p:nvPr>
            <p:ph idx="1" type="subTitle"/>
          </p:nvPr>
        </p:nvSpPr>
        <p:spPr>
          <a:xfrm>
            <a:off x="1324575" y="3686888"/>
            <a:ext cx="27882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Simple One button UI</a:t>
            </a:r>
            <a:endParaRPr b="1" sz="2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16" name="Google Shape;316;p33"/>
          <p:cNvSpPr txBox="1"/>
          <p:nvPr/>
        </p:nvSpPr>
        <p:spPr>
          <a:xfrm>
            <a:off x="2549225" y="4727175"/>
            <a:ext cx="328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Figure 5. Screenshot from our GIS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317" name="Google Shape;317;p33"/>
          <p:cNvSpPr txBox="1"/>
          <p:nvPr>
            <p:ph idx="12" type="sldNum"/>
          </p:nvPr>
        </p:nvSpPr>
        <p:spPr>
          <a:xfrm>
            <a:off x="8843933" y="4842592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4" title="pathfinding ui vid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5175" y="51250"/>
            <a:ext cx="6721350" cy="50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4"/>
          <p:cNvSpPr txBox="1"/>
          <p:nvPr>
            <p:ph idx="12" type="sldNum"/>
          </p:nvPr>
        </p:nvSpPr>
        <p:spPr>
          <a:xfrm>
            <a:off x="8515333" y="4698642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5650" y="1564875"/>
            <a:ext cx="4837301" cy="36861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5"/>
          <p:cNvSpPr txBox="1"/>
          <p:nvPr/>
        </p:nvSpPr>
        <p:spPr>
          <a:xfrm>
            <a:off x="408925" y="471150"/>
            <a:ext cx="817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0" name="Google Shape;33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8275" y="1672425"/>
            <a:ext cx="4746826" cy="34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5"/>
          <p:cNvSpPr txBox="1"/>
          <p:nvPr/>
        </p:nvSpPr>
        <p:spPr>
          <a:xfrm>
            <a:off x="1430525" y="4641325"/>
            <a:ext cx="4191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Figure 6. Screenshot from first implementation of our GIS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332" name="Google Shape;332;p35"/>
          <p:cNvSpPr txBox="1"/>
          <p:nvPr/>
        </p:nvSpPr>
        <p:spPr>
          <a:xfrm>
            <a:off x="7098800" y="4575475"/>
            <a:ext cx="4191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Figure 7. Screenshot from our GIS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333" name="Google Shape;333;p35"/>
          <p:cNvSpPr/>
          <p:nvPr/>
        </p:nvSpPr>
        <p:spPr>
          <a:xfrm>
            <a:off x="0" y="0"/>
            <a:ext cx="9144000" cy="179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Multi Layered Progressive Disclosure </a:t>
            </a:r>
            <a:endParaRPr sz="2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and its effect on efficiency and Responsiveness</a:t>
            </a:r>
            <a:endParaRPr b="1" sz="18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34" name="Google Shape;334;p35"/>
          <p:cNvSpPr txBox="1"/>
          <p:nvPr>
            <p:ph idx="12" type="sldNum"/>
          </p:nvPr>
        </p:nvSpPr>
        <p:spPr>
          <a:xfrm>
            <a:off x="8588133" y="4698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"/>
          <p:cNvSpPr txBox="1"/>
          <p:nvPr/>
        </p:nvSpPr>
        <p:spPr>
          <a:xfrm>
            <a:off x="408925" y="471150"/>
            <a:ext cx="817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6"/>
          <p:cNvSpPr/>
          <p:nvPr/>
        </p:nvSpPr>
        <p:spPr>
          <a:xfrm>
            <a:off x="0" y="0"/>
            <a:ext cx="9144000" cy="135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Multi Layered Progressive Disclosure and its effect on efficiency and Responsiveness</a:t>
            </a:r>
            <a:endParaRPr b="1" sz="18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341" name="Google Shape;341;p36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6900" y="1353900"/>
            <a:ext cx="5635794" cy="348479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" name="Google Shape;343;p36"/>
          <p:cNvSpPr txBox="1"/>
          <p:nvPr/>
        </p:nvSpPr>
        <p:spPr>
          <a:xfrm>
            <a:off x="292325" y="4774200"/>
            <a:ext cx="466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tamaran Light"/>
                <a:ea typeface="Catamaran Light"/>
                <a:cs typeface="Catamaran Light"/>
                <a:sym typeface="Catamaran Light"/>
              </a:rPr>
              <a:t>Figure 8. Responsiveness Improvements using progressive disclosure </a:t>
            </a:r>
            <a:endParaRPr sz="12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44" name="Google Shape;344;p36"/>
          <p:cNvSpPr txBox="1"/>
          <p:nvPr/>
        </p:nvSpPr>
        <p:spPr>
          <a:xfrm>
            <a:off x="4957325" y="4659925"/>
            <a:ext cx="94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Time (ms)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45" name="Google Shape;345;p36"/>
          <p:cNvSpPr txBox="1"/>
          <p:nvPr>
            <p:ph idx="4294967295" type="ctrTitle"/>
          </p:nvPr>
        </p:nvSpPr>
        <p:spPr>
          <a:xfrm>
            <a:off x="7032125" y="1531625"/>
            <a:ext cx="1883400" cy="728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Average 10 fold improvement!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51" name="Google Shape;351;p37" title="prog disc 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7" name="Google Shape;357;p38" title="big 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5625"/>
            <a:ext cx="6801950" cy="51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8"/>
          <p:cNvSpPr/>
          <p:nvPr/>
        </p:nvSpPr>
        <p:spPr>
          <a:xfrm flipH="1" rot="-5400000">
            <a:off x="5409150" y="1403400"/>
            <a:ext cx="5138100" cy="233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8"/>
          <p:cNvSpPr txBox="1"/>
          <p:nvPr>
            <p:ph type="ctrTitle"/>
          </p:nvPr>
        </p:nvSpPr>
        <p:spPr>
          <a:xfrm>
            <a:off x="6812550" y="596850"/>
            <a:ext cx="2331300" cy="173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</a:rPr>
              <a:t>Additional useful </a:t>
            </a:r>
            <a:r>
              <a:rPr lang="en" sz="2600">
                <a:solidFill>
                  <a:schemeClr val="lt1"/>
                </a:solidFill>
              </a:rPr>
              <a:t>features</a:t>
            </a:r>
            <a:r>
              <a:rPr lang="en" sz="2600">
                <a:solidFill>
                  <a:schemeClr val="lt1"/>
                </a:solidFill>
              </a:rPr>
              <a:t> for Tourists</a:t>
            </a:r>
            <a:endParaRPr sz="2600">
              <a:solidFill>
                <a:schemeClr val="lt1"/>
              </a:solidFill>
            </a:endParaRPr>
          </a:p>
        </p:txBody>
      </p:sp>
      <p:sp>
        <p:nvSpPr>
          <p:cNvPr id="360" name="Google Shape;360;p38"/>
          <p:cNvSpPr txBox="1"/>
          <p:nvPr/>
        </p:nvSpPr>
        <p:spPr>
          <a:xfrm>
            <a:off x="6937225" y="2615425"/>
            <a:ext cx="1861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ivvic"/>
              <a:buChar char="❏"/>
            </a:pPr>
            <a:r>
              <a:rPr b="1" lang="en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Autocomplete</a:t>
            </a:r>
            <a:endParaRPr b="1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ivvic"/>
              <a:buChar char="❏"/>
            </a:pPr>
            <a:r>
              <a:rPr b="1" lang="en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Public Transit</a:t>
            </a:r>
            <a:endParaRPr b="1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ivvic"/>
              <a:buChar char="❏"/>
            </a:pPr>
            <a:r>
              <a:rPr b="1" lang="en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Live Weather</a:t>
            </a:r>
            <a:endParaRPr b="1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61" name="Google Shape;361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9"/>
          <p:cNvSpPr txBox="1"/>
          <p:nvPr>
            <p:ph idx="6" type="ctrTitle"/>
          </p:nvPr>
        </p:nvSpPr>
        <p:spPr>
          <a:xfrm>
            <a:off x="849538" y="713900"/>
            <a:ext cx="7272600" cy="45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Carefully Chosen Icons for POIs (Examples)</a:t>
            </a:r>
            <a:endParaRPr/>
          </a:p>
        </p:txBody>
      </p:sp>
      <p:sp>
        <p:nvSpPr>
          <p:cNvPr id="367" name="Google Shape;367;p39"/>
          <p:cNvSpPr txBox="1"/>
          <p:nvPr>
            <p:ph idx="2" type="ctrTitle"/>
          </p:nvPr>
        </p:nvSpPr>
        <p:spPr>
          <a:xfrm>
            <a:off x="2559225" y="2151422"/>
            <a:ext cx="18813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 Food</a:t>
            </a:r>
            <a:endParaRPr/>
          </a:p>
        </p:txBody>
      </p:sp>
      <p:sp>
        <p:nvSpPr>
          <p:cNvPr id="368" name="Google Shape;368;p39"/>
          <p:cNvSpPr txBox="1"/>
          <p:nvPr>
            <p:ph type="ctrTitle"/>
          </p:nvPr>
        </p:nvSpPr>
        <p:spPr>
          <a:xfrm>
            <a:off x="838312" y="1970425"/>
            <a:ext cx="15336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Gas Station</a:t>
            </a:r>
            <a:endParaRPr/>
          </a:p>
        </p:txBody>
      </p:sp>
      <p:grpSp>
        <p:nvGrpSpPr>
          <p:cNvPr id="369" name="Google Shape;369;p39"/>
          <p:cNvGrpSpPr/>
          <p:nvPr/>
        </p:nvGrpSpPr>
        <p:grpSpPr>
          <a:xfrm>
            <a:off x="6307539" y="3473636"/>
            <a:ext cx="337070" cy="337040"/>
            <a:chOff x="1305327" y="2894211"/>
            <a:chExt cx="357520" cy="357488"/>
          </a:xfrm>
        </p:grpSpPr>
        <p:sp>
          <p:nvSpPr>
            <p:cNvPr id="370" name="Google Shape;370;p39"/>
            <p:cNvSpPr/>
            <p:nvPr/>
          </p:nvSpPr>
          <p:spPr>
            <a:xfrm>
              <a:off x="1305709" y="2975600"/>
              <a:ext cx="281379" cy="275336"/>
            </a:xfrm>
            <a:custGeom>
              <a:rect b="b" l="l" r="r" t="t"/>
              <a:pathLst>
                <a:path extrusionOk="0" h="8657" w="8847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8085"/>
                  </a:lnTo>
                  <a:cubicBezTo>
                    <a:pt x="1" y="8395"/>
                    <a:pt x="262" y="8657"/>
                    <a:pt x="572" y="8657"/>
                  </a:cubicBezTo>
                  <a:lnTo>
                    <a:pt x="8680" y="8657"/>
                  </a:lnTo>
                  <a:cubicBezTo>
                    <a:pt x="8775" y="8657"/>
                    <a:pt x="8847" y="8573"/>
                    <a:pt x="8847" y="8490"/>
                  </a:cubicBezTo>
                  <a:cubicBezTo>
                    <a:pt x="8835" y="8395"/>
                    <a:pt x="8764" y="8323"/>
                    <a:pt x="8668" y="8323"/>
                  </a:cubicBezTo>
                  <a:lnTo>
                    <a:pt x="560" y="8323"/>
                  </a:lnTo>
                  <a:cubicBezTo>
                    <a:pt x="429" y="8323"/>
                    <a:pt x="334" y="8216"/>
                    <a:pt x="334" y="8097"/>
                  </a:cubicBezTo>
                  <a:lnTo>
                    <a:pt x="334" y="168"/>
                  </a:lnTo>
                  <a:cubicBezTo>
                    <a:pt x="334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9"/>
            <p:cNvSpPr/>
            <p:nvPr/>
          </p:nvSpPr>
          <p:spPr>
            <a:xfrm>
              <a:off x="1305327" y="2894211"/>
              <a:ext cx="357520" cy="357488"/>
            </a:xfrm>
            <a:custGeom>
              <a:rect b="b" l="l" r="r" t="t"/>
              <a:pathLst>
                <a:path extrusionOk="0" h="11240" w="11241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lnTo>
                    <a:pt x="1" y="2060"/>
                  </a:lnTo>
                  <a:cubicBezTo>
                    <a:pt x="1" y="2143"/>
                    <a:pt x="72" y="2215"/>
                    <a:pt x="167" y="2215"/>
                  </a:cubicBezTo>
                  <a:cubicBezTo>
                    <a:pt x="263" y="2215"/>
                    <a:pt x="334" y="2143"/>
                    <a:pt x="334" y="2060"/>
                  </a:cubicBezTo>
                  <a:lnTo>
                    <a:pt x="334" y="572"/>
                  </a:lnTo>
                  <a:cubicBezTo>
                    <a:pt x="334" y="417"/>
                    <a:pt x="453" y="333"/>
                    <a:pt x="572" y="333"/>
                  </a:cubicBezTo>
                  <a:cubicBezTo>
                    <a:pt x="620" y="333"/>
                    <a:pt x="679" y="345"/>
                    <a:pt x="739" y="405"/>
                  </a:cubicBezTo>
                  <a:lnTo>
                    <a:pt x="1048" y="714"/>
                  </a:lnTo>
                  <a:lnTo>
                    <a:pt x="596" y="1167"/>
                  </a:lnTo>
                  <a:cubicBezTo>
                    <a:pt x="501" y="1262"/>
                    <a:pt x="572" y="1441"/>
                    <a:pt x="715" y="1441"/>
                  </a:cubicBezTo>
                  <a:cubicBezTo>
                    <a:pt x="834" y="1441"/>
                    <a:pt x="858" y="1357"/>
                    <a:pt x="1286" y="953"/>
                  </a:cubicBezTo>
                  <a:lnTo>
                    <a:pt x="1822" y="1488"/>
                  </a:lnTo>
                  <a:lnTo>
                    <a:pt x="1644" y="1667"/>
                  </a:lnTo>
                  <a:cubicBezTo>
                    <a:pt x="1584" y="1726"/>
                    <a:pt x="1584" y="1834"/>
                    <a:pt x="1644" y="1905"/>
                  </a:cubicBezTo>
                  <a:cubicBezTo>
                    <a:pt x="1673" y="1935"/>
                    <a:pt x="1715" y="1950"/>
                    <a:pt x="1758" y="1950"/>
                  </a:cubicBezTo>
                  <a:cubicBezTo>
                    <a:pt x="1801" y="1950"/>
                    <a:pt x="1846" y="1935"/>
                    <a:pt x="1882" y="1905"/>
                  </a:cubicBezTo>
                  <a:lnTo>
                    <a:pt x="2060" y="1726"/>
                  </a:lnTo>
                  <a:lnTo>
                    <a:pt x="2596" y="2262"/>
                  </a:lnTo>
                  <a:lnTo>
                    <a:pt x="2144" y="2715"/>
                  </a:lnTo>
                  <a:cubicBezTo>
                    <a:pt x="2084" y="2774"/>
                    <a:pt x="2084" y="2881"/>
                    <a:pt x="2144" y="2953"/>
                  </a:cubicBezTo>
                  <a:cubicBezTo>
                    <a:pt x="2173" y="2983"/>
                    <a:pt x="2215" y="2997"/>
                    <a:pt x="2258" y="2997"/>
                  </a:cubicBezTo>
                  <a:cubicBezTo>
                    <a:pt x="2301" y="2997"/>
                    <a:pt x="2346" y="2983"/>
                    <a:pt x="2382" y="2953"/>
                  </a:cubicBezTo>
                  <a:lnTo>
                    <a:pt x="2834" y="2500"/>
                  </a:lnTo>
                  <a:lnTo>
                    <a:pt x="3370" y="3036"/>
                  </a:lnTo>
                  <a:lnTo>
                    <a:pt x="3191" y="3215"/>
                  </a:lnTo>
                  <a:cubicBezTo>
                    <a:pt x="3132" y="3274"/>
                    <a:pt x="3132" y="3381"/>
                    <a:pt x="3191" y="3453"/>
                  </a:cubicBezTo>
                  <a:cubicBezTo>
                    <a:pt x="3221" y="3483"/>
                    <a:pt x="3263" y="3498"/>
                    <a:pt x="3306" y="3498"/>
                  </a:cubicBezTo>
                  <a:cubicBezTo>
                    <a:pt x="3349" y="3498"/>
                    <a:pt x="3394" y="3483"/>
                    <a:pt x="3430" y="3453"/>
                  </a:cubicBezTo>
                  <a:lnTo>
                    <a:pt x="3608" y="3274"/>
                  </a:lnTo>
                  <a:lnTo>
                    <a:pt x="4144" y="3810"/>
                  </a:lnTo>
                  <a:lnTo>
                    <a:pt x="3692" y="4262"/>
                  </a:lnTo>
                  <a:cubicBezTo>
                    <a:pt x="3632" y="4322"/>
                    <a:pt x="3632" y="4429"/>
                    <a:pt x="3692" y="4501"/>
                  </a:cubicBezTo>
                  <a:cubicBezTo>
                    <a:pt x="3721" y="4530"/>
                    <a:pt x="3763" y="4545"/>
                    <a:pt x="3806" y="4545"/>
                  </a:cubicBezTo>
                  <a:cubicBezTo>
                    <a:pt x="3849" y="4545"/>
                    <a:pt x="3894" y="4530"/>
                    <a:pt x="3930" y="4501"/>
                  </a:cubicBezTo>
                  <a:lnTo>
                    <a:pt x="4382" y="4048"/>
                  </a:lnTo>
                  <a:lnTo>
                    <a:pt x="4918" y="4584"/>
                  </a:lnTo>
                  <a:lnTo>
                    <a:pt x="4739" y="4763"/>
                  </a:lnTo>
                  <a:cubicBezTo>
                    <a:pt x="4680" y="4822"/>
                    <a:pt x="4680" y="4929"/>
                    <a:pt x="4739" y="5001"/>
                  </a:cubicBezTo>
                  <a:cubicBezTo>
                    <a:pt x="4769" y="5030"/>
                    <a:pt x="4811" y="5045"/>
                    <a:pt x="4854" y="5045"/>
                  </a:cubicBezTo>
                  <a:cubicBezTo>
                    <a:pt x="4897" y="5045"/>
                    <a:pt x="4942" y="5030"/>
                    <a:pt x="4977" y="5001"/>
                  </a:cubicBezTo>
                  <a:lnTo>
                    <a:pt x="5156" y="4822"/>
                  </a:lnTo>
                  <a:lnTo>
                    <a:pt x="5692" y="5358"/>
                  </a:lnTo>
                  <a:lnTo>
                    <a:pt x="5239" y="5810"/>
                  </a:lnTo>
                  <a:cubicBezTo>
                    <a:pt x="5180" y="5870"/>
                    <a:pt x="5180" y="5977"/>
                    <a:pt x="5239" y="6048"/>
                  </a:cubicBezTo>
                  <a:cubicBezTo>
                    <a:pt x="5269" y="6078"/>
                    <a:pt x="5311" y="6093"/>
                    <a:pt x="5354" y="6093"/>
                  </a:cubicBezTo>
                  <a:cubicBezTo>
                    <a:pt x="5397" y="6093"/>
                    <a:pt x="5442" y="6078"/>
                    <a:pt x="5477" y="6048"/>
                  </a:cubicBezTo>
                  <a:lnTo>
                    <a:pt x="5930" y="5596"/>
                  </a:lnTo>
                  <a:lnTo>
                    <a:pt x="6466" y="6132"/>
                  </a:lnTo>
                  <a:lnTo>
                    <a:pt x="6287" y="6310"/>
                  </a:lnTo>
                  <a:cubicBezTo>
                    <a:pt x="6228" y="6370"/>
                    <a:pt x="6228" y="6477"/>
                    <a:pt x="6287" y="6548"/>
                  </a:cubicBezTo>
                  <a:cubicBezTo>
                    <a:pt x="6317" y="6578"/>
                    <a:pt x="6359" y="6593"/>
                    <a:pt x="6402" y="6593"/>
                  </a:cubicBezTo>
                  <a:cubicBezTo>
                    <a:pt x="6445" y="6593"/>
                    <a:pt x="6490" y="6578"/>
                    <a:pt x="6525" y="6548"/>
                  </a:cubicBezTo>
                  <a:lnTo>
                    <a:pt x="6704" y="6370"/>
                  </a:lnTo>
                  <a:lnTo>
                    <a:pt x="7240" y="6906"/>
                  </a:lnTo>
                  <a:lnTo>
                    <a:pt x="6787" y="7358"/>
                  </a:lnTo>
                  <a:cubicBezTo>
                    <a:pt x="6728" y="7418"/>
                    <a:pt x="6728" y="7525"/>
                    <a:pt x="6787" y="7596"/>
                  </a:cubicBezTo>
                  <a:cubicBezTo>
                    <a:pt x="6817" y="7626"/>
                    <a:pt x="6859" y="7641"/>
                    <a:pt x="6902" y="7641"/>
                  </a:cubicBezTo>
                  <a:cubicBezTo>
                    <a:pt x="6945" y="7641"/>
                    <a:pt x="6990" y="7626"/>
                    <a:pt x="7025" y="7596"/>
                  </a:cubicBezTo>
                  <a:lnTo>
                    <a:pt x="7478" y="7144"/>
                  </a:lnTo>
                  <a:lnTo>
                    <a:pt x="8014" y="7680"/>
                  </a:lnTo>
                  <a:lnTo>
                    <a:pt x="7763" y="7787"/>
                  </a:lnTo>
                  <a:cubicBezTo>
                    <a:pt x="7704" y="7846"/>
                    <a:pt x="7704" y="7953"/>
                    <a:pt x="7763" y="8025"/>
                  </a:cubicBezTo>
                  <a:cubicBezTo>
                    <a:pt x="7787" y="8055"/>
                    <a:pt x="7826" y="8069"/>
                    <a:pt x="7869" y="8069"/>
                  </a:cubicBezTo>
                  <a:cubicBezTo>
                    <a:pt x="7912" y="8069"/>
                    <a:pt x="7960" y="8055"/>
                    <a:pt x="8002" y="8025"/>
                  </a:cubicBezTo>
                  <a:lnTo>
                    <a:pt x="8180" y="7846"/>
                  </a:lnTo>
                  <a:lnTo>
                    <a:pt x="8716" y="8382"/>
                  </a:lnTo>
                  <a:lnTo>
                    <a:pt x="8264" y="8834"/>
                  </a:lnTo>
                  <a:cubicBezTo>
                    <a:pt x="8204" y="8894"/>
                    <a:pt x="8204" y="8989"/>
                    <a:pt x="8264" y="9073"/>
                  </a:cubicBezTo>
                  <a:cubicBezTo>
                    <a:pt x="8293" y="9102"/>
                    <a:pt x="8335" y="9117"/>
                    <a:pt x="8378" y="9117"/>
                  </a:cubicBezTo>
                  <a:cubicBezTo>
                    <a:pt x="8421" y="9117"/>
                    <a:pt x="8466" y="9102"/>
                    <a:pt x="8502" y="9073"/>
                  </a:cubicBezTo>
                  <a:lnTo>
                    <a:pt x="8954" y="8620"/>
                  </a:lnTo>
                  <a:lnTo>
                    <a:pt x="9490" y="9156"/>
                  </a:lnTo>
                  <a:lnTo>
                    <a:pt x="9311" y="9335"/>
                  </a:lnTo>
                  <a:cubicBezTo>
                    <a:pt x="9252" y="9394"/>
                    <a:pt x="9252" y="9501"/>
                    <a:pt x="9311" y="9573"/>
                  </a:cubicBezTo>
                  <a:cubicBezTo>
                    <a:pt x="9335" y="9608"/>
                    <a:pt x="9383" y="9620"/>
                    <a:pt x="9430" y="9620"/>
                  </a:cubicBezTo>
                  <a:cubicBezTo>
                    <a:pt x="9466" y="9620"/>
                    <a:pt x="9514" y="9608"/>
                    <a:pt x="9549" y="9573"/>
                  </a:cubicBezTo>
                  <a:lnTo>
                    <a:pt x="9728" y="9394"/>
                  </a:lnTo>
                  <a:lnTo>
                    <a:pt x="10264" y="9930"/>
                  </a:lnTo>
                  <a:lnTo>
                    <a:pt x="9811" y="10382"/>
                  </a:lnTo>
                  <a:cubicBezTo>
                    <a:pt x="9752" y="10442"/>
                    <a:pt x="9752" y="10537"/>
                    <a:pt x="9811" y="10620"/>
                  </a:cubicBezTo>
                  <a:cubicBezTo>
                    <a:pt x="9847" y="10644"/>
                    <a:pt x="9883" y="10656"/>
                    <a:pt x="9930" y="10656"/>
                  </a:cubicBezTo>
                  <a:cubicBezTo>
                    <a:pt x="9978" y="10656"/>
                    <a:pt x="10026" y="10644"/>
                    <a:pt x="10049" y="10620"/>
                  </a:cubicBezTo>
                  <a:lnTo>
                    <a:pt x="10502" y="10168"/>
                  </a:lnTo>
                  <a:lnTo>
                    <a:pt x="10835" y="10513"/>
                  </a:lnTo>
                  <a:cubicBezTo>
                    <a:pt x="10895" y="10573"/>
                    <a:pt x="10919" y="10632"/>
                    <a:pt x="10919" y="10680"/>
                  </a:cubicBezTo>
                  <a:cubicBezTo>
                    <a:pt x="10919" y="10799"/>
                    <a:pt x="10823" y="10918"/>
                    <a:pt x="10681" y="10918"/>
                  </a:cubicBezTo>
                  <a:lnTo>
                    <a:pt x="9395" y="10918"/>
                  </a:lnTo>
                  <a:cubicBezTo>
                    <a:pt x="9311" y="10918"/>
                    <a:pt x="9228" y="10989"/>
                    <a:pt x="9228" y="11073"/>
                  </a:cubicBezTo>
                  <a:cubicBezTo>
                    <a:pt x="9228" y="11168"/>
                    <a:pt x="9311" y="11240"/>
                    <a:pt x="9395" y="11240"/>
                  </a:cubicBezTo>
                  <a:lnTo>
                    <a:pt x="10681" y="11240"/>
                  </a:lnTo>
                  <a:cubicBezTo>
                    <a:pt x="10990" y="11240"/>
                    <a:pt x="11240" y="10989"/>
                    <a:pt x="11240" y="10680"/>
                  </a:cubicBezTo>
                  <a:cubicBezTo>
                    <a:pt x="11192" y="10501"/>
                    <a:pt x="11133" y="10358"/>
                    <a:pt x="11038" y="10239"/>
                  </a:cubicBezTo>
                  <a:lnTo>
                    <a:pt x="965" y="167"/>
                  </a:lnTo>
                  <a:cubicBezTo>
                    <a:pt x="870" y="60"/>
                    <a:pt x="715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9"/>
            <p:cNvSpPr/>
            <p:nvPr/>
          </p:nvSpPr>
          <p:spPr>
            <a:xfrm>
              <a:off x="1366679" y="3029191"/>
              <a:ext cx="57981" cy="70289"/>
            </a:xfrm>
            <a:custGeom>
              <a:rect b="b" l="l" r="r" t="t"/>
              <a:pathLst>
                <a:path extrusionOk="0" h="2210" w="1823">
                  <a:moveTo>
                    <a:pt x="164" y="1"/>
                  </a:moveTo>
                  <a:cubicBezTo>
                    <a:pt x="140" y="1"/>
                    <a:pt x="116" y="6"/>
                    <a:pt x="96" y="18"/>
                  </a:cubicBezTo>
                  <a:cubicBezTo>
                    <a:pt x="36" y="42"/>
                    <a:pt x="0" y="102"/>
                    <a:pt x="0" y="161"/>
                  </a:cubicBezTo>
                  <a:lnTo>
                    <a:pt x="0" y="2043"/>
                  </a:lnTo>
                  <a:cubicBezTo>
                    <a:pt x="0" y="2126"/>
                    <a:pt x="72" y="2209"/>
                    <a:pt x="155" y="2209"/>
                  </a:cubicBezTo>
                  <a:cubicBezTo>
                    <a:pt x="250" y="2209"/>
                    <a:pt x="322" y="2126"/>
                    <a:pt x="322" y="2043"/>
                  </a:cubicBezTo>
                  <a:lnTo>
                    <a:pt x="322" y="566"/>
                  </a:lnTo>
                  <a:lnTo>
                    <a:pt x="1513" y="1757"/>
                  </a:lnTo>
                  <a:cubicBezTo>
                    <a:pt x="1542" y="1787"/>
                    <a:pt x="1584" y="1801"/>
                    <a:pt x="1627" y="1801"/>
                  </a:cubicBezTo>
                  <a:cubicBezTo>
                    <a:pt x="1670" y="1801"/>
                    <a:pt x="1715" y="1787"/>
                    <a:pt x="1751" y="1757"/>
                  </a:cubicBezTo>
                  <a:cubicBezTo>
                    <a:pt x="1822" y="1697"/>
                    <a:pt x="1810" y="1590"/>
                    <a:pt x="1751" y="1519"/>
                  </a:cubicBezTo>
                  <a:lnTo>
                    <a:pt x="274" y="42"/>
                  </a:lnTo>
                  <a:cubicBezTo>
                    <a:pt x="251" y="19"/>
                    <a:pt x="208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9"/>
            <p:cNvSpPr/>
            <p:nvPr/>
          </p:nvSpPr>
          <p:spPr>
            <a:xfrm>
              <a:off x="1428031" y="3091211"/>
              <a:ext cx="100377" cy="99518"/>
            </a:xfrm>
            <a:custGeom>
              <a:rect b="b" l="l" r="r" t="t"/>
              <a:pathLst>
                <a:path extrusionOk="0" h="3129" w="3156">
                  <a:moveTo>
                    <a:pt x="183" y="0"/>
                  </a:moveTo>
                  <a:cubicBezTo>
                    <a:pt x="140" y="0"/>
                    <a:pt x="95" y="15"/>
                    <a:pt x="60" y="45"/>
                  </a:cubicBezTo>
                  <a:cubicBezTo>
                    <a:pt x="0" y="104"/>
                    <a:pt x="0" y="212"/>
                    <a:pt x="60" y="283"/>
                  </a:cubicBezTo>
                  <a:lnTo>
                    <a:pt x="2572" y="2795"/>
                  </a:lnTo>
                  <a:lnTo>
                    <a:pt x="655" y="2795"/>
                  </a:lnTo>
                  <a:cubicBezTo>
                    <a:pt x="560" y="2795"/>
                    <a:pt x="488" y="2879"/>
                    <a:pt x="488" y="2962"/>
                  </a:cubicBezTo>
                  <a:cubicBezTo>
                    <a:pt x="488" y="3057"/>
                    <a:pt x="560" y="3129"/>
                    <a:pt x="655" y="3129"/>
                  </a:cubicBezTo>
                  <a:lnTo>
                    <a:pt x="2977" y="3129"/>
                  </a:lnTo>
                  <a:cubicBezTo>
                    <a:pt x="3048" y="3129"/>
                    <a:pt x="3108" y="3081"/>
                    <a:pt x="3132" y="3021"/>
                  </a:cubicBezTo>
                  <a:cubicBezTo>
                    <a:pt x="3155" y="2962"/>
                    <a:pt x="3143" y="2902"/>
                    <a:pt x="3096" y="2843"/>
                  </a:cubicBezTo>
                  <a:lnTo>
                    <a:pt x="298" y="45"/>
                  </a:lnTo>
                  <a:cubicBezTo>
                    <a:pt x="268" y="15"/>
                    <a:pt x="226" y="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1366297" y="3110040"/>
              <a:ext cx="66663" cy="80689"/>
            </a:xfrm>
            <a:custGeom>
              <a:rect b="b" l="l" r="r" t="t"/>
              <a:pathLst>
                <a:path extrusionOk="0" h="2537" w="2096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2370"/>
                  </a:lnTo>
                  <a:cubicBezTo>
                    <a:pt x="1" y="2418"/>
                    <a:pt x="24" y="2453"/>
                    <a:pt x="48" y="2489"/>
                  </a:cubicBezTo>
                  <a:cubicBezTo>
                    <a:pt x="84" y="2513"/>
                    <a:pt x="120" y="2537"/>
                    <a:pt x="167" y="2537"/>
                  </a:cubicBezTo>
                  <a:lnTo>
                    <a:pt x="1929" y="2537"/>
                  </a:lnTo>
                  <a:cubicBezTo>
                    <a:pt x="2013" y="2537"/>
                    <a:pt x="2096" y="2453"/>
                    <a:pt x="2096" y="2370"/>
                  </a:cubicBezTo>
                  <a:cubicBezTo>
                    <a:pt x="2096" y="2287"/>
                    <a:pt x="2013" y="2203"/>
                    <a:pt x="1929" y="2203"/>
                  </a:cubicBezTo>
                  <a:lnTo>
                    <a:pt x="334" y="2203"/>
                  </a:ln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6" name="Google Shape;37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763" y="1463313"/>
            <a:ext cx="644700" cy="6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0500" y="1426299"/>
            <a:ext cx="718749" cy="71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4538" y="1463325"/>
            <a:ext cx="644700" cy="64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9"/>
          <p:cNvSpPr txBox="1"/>
          <p:nvPr>
            <p:ph idx="2" type="ctrTitle"/>
          </p:nvPr>
        </p:nvSpPr>
        <p:spPr>
          <a:xfrm>
            <a:off x="4426238" y="2151422"/>
            <a:ext cx="18813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Library</a:t>
            </a:r>
            <a:endParaRPr/>
          </a:p>
        </p:txBody>
      </p:sp>
      <p:pic>
        <p:nvPicPr>
          <p:cNvPr id="380" name="Google Shape;380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33413" y="1426300"/>
            <a:ext cx="718749" cy="718749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9"/>
          <p:cNvSpPr txBox="1"/>
          <p:nvPr>
            <p:ph idx="2" type="ctrTitle"/>
          </p:nvPr>
        </p:nvSpPr>
        <p:spPr>
          <a:xfrm>
            <a:off x="6452138" y="2151422"/>
            <a:ext cx="18813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Attraction</a:t>
            </a:r>
            <a:endParaRPr/>
          </a:p>
        </p:txBody>
      </p:sp>
      <p:sp>
        <p:nvSpPr>
          <p:cNvPr id="382" name="Google Shape;382;p39"/>
          <p:cNvSpPr txBox="1"/>
          <p:nvPr>
            <p:ph idx="2" type="ctrTitle"/>
          </p:nvPr>
        </p:nvSpPr>
        <p:spPr>
          <a:xfrm>
            <a:off x="2531488" y="3965897"/>
            <a:ext cx="18813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</a:t>
            </a:r>
            <a:endParaRPr/>
          </a:p>
        </p:txBody>
      </p:sp>
      <p:sp>
        <p:nvSpPr>
          <p:cNvPr id="383" name="Google Shape;383;p39"/>
          <p:cNvSpPr txBox="1"/>
          <p:nvPr>
            <p:ph type="ctrTitle"/>
          </p:nvPr>
        </p:nvSpPr>
        <p:spPr>
          <a:xfrm>
            <a:off x="810574" y="3784900"/>
            <a:ext cx="15336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Cinema</a:t>
            </a:r>
            <a:endParaRPr/>
          </a:p>
        </p:txBody>
      </p:sp>
      <p:pic>
        <p:nvPicPr>
          <p:cNvPr id="384" name="Google Shape;384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55025" y="3277788"/>
            <a:ext cx="644700" cy="6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12763" y="3240774"/>
            <a:ext cx="718749" cy="71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16800" y="3277800"/>
            <a:ext cx="644700" cy="64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9"/>
          <p:cNvSpPr txBox="1"/>
          <p:nvPr>
            <p:ph idx="2" type="ctrTitle"/>
          </p:nvPr>
        </p:nvSpPr>
        <p:spPr>
          <a:xfrm>
            <a:off x="4398500" y="3965897"/>
            <a:ext cx="18813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Police</a:t>
            </a:r>
            <a:endParaRPr/>
          </a:p>
        </p:txBody>
      </p:sp>
      <p:pic>
        <p:nvPicPr>
          <p:cNvPr id="388" name="Google Shape;388;p3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005675" y="3240775"/>
            <a:ext cx="718749" cy="718749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9"/>
          <p:cNvSpPr txBox="1"/>
          <p:nvPr>
            <p:ph idx="2" type="ctrTitle"/>
          </p:nvPr>
        </p:nvSpPr>
        <p:spPr>
          <a:xfrm>
            <a:off x="6452125" y="3965897"/>
            <a:ext cx="18813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Marketplace</a:t>
            </a:r>
            <a:endParaRPr/>
          </a:p>
        </p:txBody>
      </p:sp>
      <p:sp>
        <p:nvSpPr>
          <p:cNvPr id="390" name="Google Shape;390;p39"/>
          <p:cNvSpPr txBox="1"/>
          <p:nvPr/>
        </p:nvSpPr>
        <p:spPr>
          <a:xfrm>
            <a:off x="292325" y="4774200"/>
            <a:ext cx="466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tamaran Light"/>
                <a:ea typeface="Catamaran Light"/>
                <a:cs typeface="Catamaran Light"/>
                <a:sym typeface="Catamaran Light"/>
              </a:rPr>
              <a:t>Figure 9. A selection of icons used in EasyTourist Maps </a:t>
            </a:r>
            <a:endParaRPr sz="12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40"/>
          <p:cNvPicPr preferRelativeResize="0"/>
          <p:nvPr/>
        </p:nvPicPr>
        <p:blipFill rotWithShape="1">
          <a:blip r:embed="rId3">
            <a:alphaModFix/>
          </a:blip>
          <a:srcRect b="2750" l="0" r="0" t="10481"/>
          <a:stretch/>
        </p:blipFill>
        <p:spPr>
          <a:xfrm>
            <a:off x="0" y="0"/>
            <a:ext cx="91439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0"/>
          <p:cNvSpPr/>
          <p:nvPr/>
        </p:nvSpPr>
        <p:spPr>
          <a:xfrm rot="-5400000">
            <a:off x="3797246" y="-82750"/>
            <a:ext cx="1553100" cy="7985100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0"/>
          <p:cNvSpPr txBox="1"/>
          <p:nvPr>
            <p:ph idx="1" type="subTitle"/>
          </p:nvPr>
        </p:nvSpPr>
        <p:spPr>
          <a:xfrm>
            <a:off x="915175" y="3380775"/>
            <a:ext cx="4698600" cy="9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POIs combined with right-click pathfinding for easy navigation</a:t>
            </a:r>
            <a:endParaRPr b="1" sz="24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398" name="Google Shape;398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41"/>
          <p:cNvPicPr preferRelativeResize="0"/>
          <p:nvPr/>
        </p:nvPicPr>
        <p:blipFill rotWithShape="1">
          <a:blip r:embed="rId3">
            <a:alphaModFix/>
          </a:blip>
          <a:srcRect b="2750" l="0" r="0" t="10481"/>
          <a:stretch/>
        </p:blipFill>
        <p:spPr>
          <a:xfrm>
            <a:off x="0" y="0"/>
            <a:ext cx="91439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5" name="Google Shape;40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4375" y="2416225"/>
            <a:ext cx="771400" cy="7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2350" y="4372100"/>
            <a:ext cx="771400" cy="7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1"/>
          <p:cNvSpPr txBox="1"/>
          <p:nvPr/>
        </p:nvSpPr>
        <p:spPr>
          <a:xfrm>
            <a:off x="0" y="4701325"/>
            <a:ext cx="466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tamaran Light"/>
                <a:ea typeface="Catamaran Light"/>
                <a:cs typeface="Catamaran Light"/>
                <a:sym typeface="Catamaran Light"/>
              </a:rPr>
              <a:t>Figure 10. Screenshot from out GIS showing directions</a:t>
            </a:r>
            <a:endParaRPr sz="12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idx="9" type="ctrTitle"/>
          </p:nvPr>
        </p:nvSpPr>
        <p:spPr>
          <a:xfrm>
            <a:off x="5600969" y="31852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OVERVIEW</a:t>
            </a:r>
            <a:endParaRPr sz="2400"/>
          </a:p>
        </p:txBody>
      </p:sp>
      <p:sp>
        <p:nvSpPr>
          <p:cNvPr id="155" name="Google Shape;155;p24"/>
          <p:cNvSpPr/>
          <p:nvPr/>
        </p:nvSpPr>
        <p:spPr>
          <a:xfrm flipH="1" rot="-5400000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4"/>
          <p:cNvSpPr txBox="1"/>
          <p:nvPr>
            <p:ph idx="6" type="ctrTitle"/>
          </p:nvPr>
        </p:nvSpPr>
        <p:spPr>
          <a:xfrm>
            <a:off x="3425274" y="236734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Usability Enhancing Features</a:t>
            </a:r>
            <a:endParaRPr sz="1500"/>
          </a:p>
        </p:txBody>
      </p:sp>
      <p:sp>
        <p:nvSpPr>
          <p:cNvPr id="157" name="Google Shape;157;p24"/>
          <p:cNvSpPr txBox="1"/>
          <p:nvPr>
            <p:ph idx="8" type="title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8" name="Google Shape;158;p24"/>
          <p:cNvSpPr txBox="1"/>
          <p:nvPr>
            <p:ph type="ctrTitle"/>
          </p:nvPr>
        </p:nvSpPr>
        <p:spPr>
          <a:xfrm>
            <a:off x="3425277" y="65412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Core Message &amp; </a:t>
            </a:r>
            <a:r>
              <a:rPr lang="en" sz="1500"/>
              <a:t>Target</a:t>
            </a:r>
            <a:r>
              <a:rPr lang="en" sz="1500"/>
              <a:t> User</a:t>
            </a:r>
            <a:endParaRPr sz="1500"/>
          </a:p>
        </p:txBody>
      </p:sp>
      <p:sp>
        <p:nvSpPr>
          <p:cNvPr id="159" name="Google Shape;159;p24"/>
          <p:cNvSpPr txBox="1"/>
          <p:nvPr>
            <p:ph idx="2" type="title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0" name="Google Shape;160;p24"/>
          <p:cNvSpPr txBox="1"/>
          <p:nvPr>
            <p:ph idx="3" type="ctrTitle"/>
          </p:nvPr>
        </p:nvSpPr>
        <p:spPr>
          <a:xfrm>
            <a:off x="3425276" y="1488800"/>
            <a:ext cx="2541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Pathfinding Algorithms Achievements</a:t>
            </a:r>
            <a:endParaRPr sz="1500"/>
          </a:p>
        </p:txBody>
      </p:sp>
      <p:sp>
        <p:nvSpPr>
          <p:cNvPr id="161" name="Google Shape;161;p24"/>
          <p:cNvSpPr txBox="1"/>
          <p:nvPr>
            <p:ph idx="5" type="title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2" name="Google Shape;162;p24"/>
          <p:cNvSpPr txBox="1"/>
          <p:nvPr>
            <p:ph idx="13" type="ctrTitle"/>
          </p:nvPr>
        </p:nvSpPr>
        <p:spPr>
          <a:xfrm>
            <a:off x="3425274" y="310369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Future Pitch</a:t>
            </a:r>
            <a:endParaRPr sz="1500"/>
          </a:p>
        </p:txBody>
      </p:sp>
      <p:sp>
        <p:nvSpPr>
          <p:cNvPr id="163" name="Google Shape;163;p24"/>
          <p:cNvSpPr txBox="1"/>
          <p:nvPr>
            <p:ph idx="15" type="title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4" name="Google Shape;164;p24"/>
          <p:cNvSpPr txBox="1"/>
          <p:nvPr>
            <p:ph idx="16" type="ctrTitle"/>
          </p:nvPr>
        </p:nvSpPr>
        <p:spPr>
          <a:xfrm>
            <a:off x="3425274" y="388392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Conclusion</a:t>
            </a:r>
            <a:endParaRPr sz="1500"/>
          </a:p>
        </p:txBody>
      </p:sp>
      <p:sp>
        <p:nvSpPr>
          <p:cNvPr id="165" name="Google Shape;165;p24"/>
          <p:cNvSpPr txBox="1"/>
          <p:nvPr>
            <p:ph idx="18" type="title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6" name="Google Shape;166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7" name="Google Shape;167;p24"/>
          <p:cNvPicPr preferRelativeResize="0"/>
          <p:nvPr/>
        </p:nvPicPr>
        <p:blipFill rotWithShape="1">
          <a:blip r:embed="rId3">
            <a:alphaModFix/>
          </a:blip>
          <a:srcRect b="0" l="961" r="961" t="0"/>
          <a:stretch/>
        </p:blipFill>
        <p:spPr>
          <a:xfrm>
            <a:off x="7125675" y="4486675"/>
            <a:ext cx="1690916" cy="65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2"/>
          <p:cNvSpPr/>
          <p:nvPr/>
        </p:nvSpPr>
        <p:spPr>
          <a:xfrm flipH="1" rot="-5400000">
            <a:off x="3281200" y="-725975"/>
            <a:ext cx="2581500" cy="6159000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2"/>
          <p:cNvSpPr txBox="1"/>
          <p:nvPr>
            <p:ph type="title"/>
          </p:nvPr>
        </p:nvSpPr>
        <p:spPr>
          <a:xfrm>
            <a:off x="3200350" y="1528525"/>
            <a:ext cx="27432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1"/>
                </a:solidFill>
              </a:rPr>
              <a:t>Future Pitch</a:t>
            </a:r>
            <a:endParaRPr sz="5000">
              <a:solidFill>
                <a:schemeClr val="lt1"/>
              </a:solidFill>
            </a:endParaRPr>
          </a:p>
        </p:txBody>
      </p:sp>
      <p:sp>
        <p:nvSpPr>
          <p:cNvPr id="414" name="Google Shape;414;p42"/>
          <p:cNvSpPr txBox="1"/>
          <p:nvPr>
            <p:ph idx="12" type="sldNum"/>
          </p:nvPr>
        </p:nvSpPr>
        <p:spPr>
          <a:xfrm>
            <a:off x="9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‹#›</a:t>
            </a:fld>
            <a:endParaRPr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3"/>
          <p:cNvSpPr txBox="1"/>
          <p:nvPr>
            <p:ph idx="4294967295" type="subTitle"/>
          </p:nvPr>
        </p:nvSpPr>
        <p:spPr>
          <a:xfrm>
            <a:off x="695700" y="4216600"/>
            <a:ext cx="34191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Figure 11. According to Statistical Agency Eurostats, in 2019, 41% of the European tourists are aged 55+ [3]</a:t>
            </a:r>
            <a:endParaRPr sz="1000"/>
          </a:p>
        </p:txBody>
      </p:sp>
      <p:sp>
        <p:nvSpPr>
          <p:cNvPr id="420" name="Google Shape;420;p43"/>
          <p:cNvSpPr txBox="1"/>
          <p:nvPr>
            <p:ph type="ctrTitle"/>
          </p:nvPr>
        </p:nvSpPr>
        <p:spPr>
          <a:xfrm>
            <a:off x="4495795" y="2951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41% of Tourists are over 55 years old</a:t>
            </a:r>
            <a:endParaRPr/>
          </a:p>
        </p:txBody>
      </p:sp>
      <p:sp>
        <p:nvSpPr>
          <p:cNvPr id="421" name="Google Shape;421;p43"/>
          <p:cNvSpPr/>
          <p:nvPr/>
        </p:nvSpPr>
        <p:spPr>
          <a:xfrm>
            <a:off x="4495800" y="1169475"/>
            <a:ext cx="2719200" cy="694200"/>
          </a:xfrm>
          <a:prstGeom prst="rect">
            <a:avLst/>
          </a:prstGeom>
          <a:solidFill>
            <a:schemeClr val="accent3">
              <a:alpha val="732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3"/>
          <p:cNvSpPr/>
          <p:nvPr/>
        </p:nvSpPr>
        <p:spPr>
          <a:xfrm>
            <a:off x="4495800" y="2011800"/>
            <a:ext cx="2719200" cy="69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3"/>
          <p:cNvSpPr/>
          <p:nvPr/>
        </p:nvSpPr>
        <p:spPr>
          <a:xfrm>
            <a:off x="4495800" y="2854125"/>
            <a:ext cx="2719200" cy="69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3"/>
          <p:cNvSpPr txBox="1"/>
          <p:nvPr>
            <p:ph type="ctrTitle"/>
          </p:nvPr>
        </p:nvSpPr>
        <p:spPr>
          <a:xfrm>
            <a:off x="4781548" y="1272825"/>
            <a:ext cx="13575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Younger Age Group</a:t>
            </a:r>
            <a:endParaRPr b="0" sz="14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25" name="Google Shape;425;p43"/>
          <p:cNvSpPr txBox="1"/>
          <p:nvPr>
            <p:ph type="ctrTitle"/>
          </p:nvPr>
        </p:nvSpPr>
        <p:spPr>
          <a:xfrm>
            <a:off x="4781548" y="2115150"/>
            <a:ext cx="13575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Age 55-65</a:t>
            </a:r>
            <a:endParaRPr b="0" sz="14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26" name="Google Shape;426;p43"/>
          <p:cNvSpPr txBox="1"/>
          <p:nvPr>
            <p:ph type="ctrTitle"/>
          </p:nvPr>
        </p:nvSpPr>
        <p:spPr>
          <a:xfrm>
            <a:off x="4781559" y="2946675"/>
            <a:ext cx="16479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Age 65+</a:t>
            </a:r>
            <a:endParaRPr b="0" sz="14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27" name="Google Shape;427;p43"/>
          <p:cNvSpPr txBox="1"/>
          <p:nvPr>
            <p:ph type="ctrTitle"/>
          </p:nvPr>
        </p:nvSpPr>
        <p:spPr>
          <a:xfrm>
            <a:off x="5753473" y="1272825"/>
            <a:ext cx="13575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59</a:t>
            </a:r>
            <a:r>
              <a:rPr lang="en">
                <a:solidFill>
                  <a:schemeClr val="lt1"/>
                </a:solidFill>
              </a:rPr>
              <a:t>%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8" name="Google Shape;428;p43"/>
          <p:cNvSpPr txBox="1"/>
          <p:nvPr>
            <p:ph type="ctrTitle"/>
          </p:nvPr>
        </p:nvSpPr>
        <p:spPr>
          <a:xfrm>
            <a:off x="5753473" y="2115150"/>
            <a:ext cx="13575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16%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9" name="Google Shape;429;p43"/>
          <p:cNvSpPr txBox="1"/>
          <p:nvPr>
            <p:ph type="ctrTitle"/>
          </p:nvPr>
        </p:nvSpPr>
        <p:spPr>
          <a:xfrm>
            <a:off x="5753473" y="2946688"/>
            <a:ext cx="13575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25%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0" name="Google Shape;430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1" name="Google Shape;431;p43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766019" cy="39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3"/>
          <p:cNvPicPr preferRelativeResize="0"/>
          <p:nvPr/>
        </p:nvPicPr>
        <p:blipFill rotWithShape="1">
          <a:blip r:embed="rId4">
            <a:alphaModFix/>
          </a:blip>
          <a:srcRect b="0" l="961" r="961" t="0"/>
          <a:stretch/>
        </p:blipFill>
        <p:spPr>
          <a:xfrm>
            <a:off x="7125675" y="4486675"/>
            <a:ext cx="1690916" cy="65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44"/>
          <p:cNvPicPr preferRelativeResize="0"/>
          <p:nvPr/>
        </p:nvPicPr>
        <p:blipFill rotWithShape="1">
          <a:blip r:embed="rId3">
            <a:alphaModFix/>
          </a:blip>
          <a:srcRect b="-30151" l="0" r="0" t="32856"/>
          <a:stretch/>
        </p:blipFill>
        <p:spPr>
          <a:xfrm>
            <a:off x="584363" y="540000"/>
            <a:ext cx="6164662" cy="4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4"/>
          <p:cNvSpPr txBox="1"/>
          <p:nvPr>
            <p:ph idx="4" type="ctrTitle"/>
          </p:nvPr>
        </p:nvSpPr>
        <p:spPr>
          <a:xfrm>
            <a:off x="6432250" y="293500"/>
            <a:ext cx="25815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WILL WORK ON</a:t>
            </a:r>
            <a:endParaRPr/>
          </a:p>
        </p:txBody>
      </p:sp>
      <p:sp>
        <p:nvSpPr>
          <p:cNvPr id="439" name="Google Shape;439;p44"/>
          <p:cNvSpPr/>
          <p:nvPr/>
        </p:nvSpPr>
        <p:spPr>
          <a:xfrm>
            <a:off x="0" y="2632200"/>
            <a:ext cx="7215000" cy="251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44"/>
          <p:cNvSpPr txBox="1"/>
          <p:nvPr>
            <p:ph idx="3" type="subTitle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>
                <a:solidFill>
                  <a:schemeClr val="lt1"/>
                </a:solidFill>
              </a:rPr>
              <a:t>Large Fonts</a:t>
            </a:r>
            <a:endParaRPr>
              <a:solidFill>
                <a:schemeClr val="lt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>
                <a:solidFill>
                  <a:schemeClr val="lt1"/>
                </a:solidFill>
              </a:rPr>
              <a:t>Screen Magnifier &amp; Reader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1" name="Google Shape;441;p44"/>
          <p:cNvSpPr txBox="1"/>
          <p:nvPr>
            <p:ph idx="2" type="ctrTitle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Elderly Mode</a:t>
            </a:r>
            <a:endParaRPr/>
          </a:p>
        </p:txBody>
      </p:sp>
      <p:sp>
        <p:nvSpPr>
          <p:cNvPr id="442" name="Google Shape;442;p44"/>
          <p:cNvSpPr txBox="1"/>
          <p:nvPr>
            <p:ph idx="5" type="ctrTitle"/>
          </p:nvPr>
        </p:nvSpPr>
        <p:spPr>
          <a:xfrm>
            <a:off x="2928548" y="2993025"/>
            <a:ext cx="22161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 Correct [4]</a:t>
            </a:r>
            <a:endParaRPr/>
          </a:p>
        </p:txBody>
      </p:sp>
      <p:sp>
        <p:nvSpPr>
          <p:cNvPr id="443" name="Google Shape;443;p44"/>
          <p:cNvSpPr txBox="1"/>
          <p:nvPr>
            <p:ph idx="6" type="subTitle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>
                <a:solidFill>
                  <a:schemeClr val="lt1"/>
                </a:solidFill>
              </a:rPr>
              <a:t>Returns closest matches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4" name="Google Shape;444;p44"/>
          <p:cNvSpPr/>
          <p:nvPr/>
        </p:nvSpPr>
        <p:spPr>
          <a:xfrm flipH="1" rot="10800000">
            <a:off x="0" y="2424900"/>
            <a:ext cx="7215000" cy="2073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5"/>
          <p:cNvSpPr txBox="1"/>
          <p:nvPr>
            <p:ph idx="4" type="ctrTitle"/>
          </p:nvPr>
        </p:nvSpPr>
        <p:spPr>
          <a:xfrm>
            <a:off x="158900" y="164975"/>
            <a:ext cx="25395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ELDERLY MODE</a:t>
            </a:r>
            <a:endParaRPr/>
          </a:p>
        </p:txBody>
      </p:sp>
      <p:pic>
        <p:nvPicPr>
          <p:cNvPr id="451" name="Google Shape;451;p45"/>
          <p:cNvPicPr preferRelativeResize="0"/>
          <p:nvPr/>
        </p:nvPicPr>
        <p:blipFill rotWithShape="1">
          <a:blip r:embed="rId3">
            <a:alphaModFix/>
          </a:blip>
          <a:srcRect b="16291" l="1190" r="1200" t="18697"/>
          <a:stretch/>
        </p:blipFill>
        <p:spPr>
          <a:xfrm>
            <a:off x="0" y="2623525"/>
            <a:ext cx="4091847" cy="186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5"/>
          <p:cNvPicPr preferRelativeResize="0"/>
          <p:nvPr/>
        </p:nvPicPr>
        <p:blipFill rotWithShape="1">
          <a:blip r:embed="rId4">
            <a:alphaModFix/>
          </a:blip>
          <a:srcRect b="19559" l="0" r="0" t="19565"/>
          <a:stretch/>
        </p:blipFill>
        <p:spPr>
          <a:xfrm>
            <a:off x="0" y="652475"/>
            <a:ext cx="4091850" cy="18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5"/>
          <p:cNvSpPr txBox="1"/>
          <p:nvPr>
            <p:ph idx="1" type="subTitle"/>
          </p:nvPr>
        </p:nvSpPr>
        <p:spPr>
          <a:xfrm>
            <a:off x="4633950" y="1407575"/>
            <a:ext cx="2274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Older people with reduced vision often have hard time reading small texts [5]. </a:t>
            </a:r>
            <a:endParaRPr sz="1300"/>
          </a:p>
        </p:txBody>
      </p:sp>
      <p:sp>
        <p:nvSpPr>
          <p:cNvPr id="454" name="Google Shape;454;p45"/>
          <p:cNvSpPr txBox="1"/>
          <p:nvPr>
            <p:ph type="ctrTitle"/>
          </p:nvPr>
        </p:nvSpPr>
        <p:spPr>
          <a:xfrm>
            <a:off x="4633950" y="1076321"/>
            <a:ext cx="26193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 &amp; Bold Fonts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5" name="Google Shape;455;p45"/>
          <p:cNvSpPr txBox="1"/>
          <p:nvPr>
            <p:ph idx="3" type="ctrTitle"/>
          </p:nvPr>
        </p:nvSpPr>
        <p:spPr>
          <a:xfrm>
            <a:off x="4633950" y="2873383"/>
            <a:ext cx="26193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Built-in Magnifier and Screen Reader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6" name="Google Shape;456;p45"/>
          <p:cNvSpPr/>
          <p:nvPr/>
        </p:nvSpPr>
        <p:spPr>
          <a:xfrm>
            <a:off x="4091850" y="652475"/>
            <a:ext cx="159300" cy="186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5"/>
          <p:cNvSpPr/>
          <p:nvPr/>
        </p:nvSpPr>
        <p:spPr>
          <a:xfrm>
            <a:off x="4091850" y="2623525"/>
            <a:ext cx="159300" cy="186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9" name="Google Shape;45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6725" y="2689900"/>
            <a:ext cx="615975" cy="6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5"/>
          <p:cNvPicPr preferRelativeResize="0"/>
          <p:nvPr/>
        </p:nvPicPr>
        <p:blipFill rotWithShape="1">
          <a:blip r:embed="rId6">
            <a:alphaModFix/>
          </a:blip>
          <a:srcRect b="0" l="961" r="961" t="0"/>
          <a:stretch/>
        </p:blipFill>
        <p:spPr>
          <a:xfrm>
            <a:off x="7125675" y="4486675"/>
            <a:ext cx="1690916" cy="65412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5"/>
          <p:cNvSpPr txBox="1"/>
          <p:nvPr/>
        </p:nvSpPr>
        <p:spPr>
          <a:xfrm>
            <a:off x="0" y="2192150"/>
            <a:ext cx="466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tamaran Light"/>
                <a:ea typeface="Catamaran Light"/>
                <a:cs typeface="Catamaran Light"/>
                <a:sym typeface="Catamaran Light"/>
              </a:rPr>
              <a:t>Figure 11. Small v.s. Large Fonts </a:t>
            </a:r>
            <a:endParaRPr sz="12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62" name="Google Shape;462;p45"/>
          <p:cNvSpPr txBox="1"/>
          <p:nvPr/>
        </p:nvSpPr>
        <p:spPr>
          <a:xfrm>
            <a:off x="0" y="4553100"/>
            <a:ext cx="466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tamaran Light"/>
                <a:ea typeface="Catamaran Light"/>
                <a:cs typeface="Catamaran Light"/>
                <a:sym typeface="Catamaran Light"/>
              </a:rPr>
              <a:t>Figure 12. Proposed magnifier for our GIS</a:t>
            </a:r>
            <a:endParaRPr sz="12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46"/>
          <p:cNvPicPr preferRelativeResize="0"/>
          <p:nvPr/>
        </p:nvPicPr>
        <p:blipFill rotWithShape="1">
          <a:blip r:embed="rId3">
            <a:alphaModFix/>
          </a:blip>
          <a:srcRect b="57481" l="0" r="0" t="0"/>
          <a:stretch/>
        </p:blipFill>
        <p:spPr>
          <a:xfrm>
            <a:off x="0" y="3300350"/>
            <a:ext cx="4600575" cy="13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46"/>
          <p:cNvSpPr txBox="1"/>
          <p:nvPr>
            <p:ph idx="1" type="subTitle"/>
          </p:nvPr>
        </p:nvSpPr>
        <p:spPr>
          <a:xfrm flipH="1">
            <a:off x="477300" y="2418700"/>
            <a:ext cx="20898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</a:t>
            </a:r>
            <a:r>
              <a:rPr lang="en"/>
              <a:t>dkPixbuf library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9" name="Google Shape;469;p46"/>
          <p:cNvPicPr preferRelativeResize="0"/>
          <p:nvPr/>
        </p:nvPicPr>
        <p:blipFill rotWithShape="1">
          <a:blip r:embed="rId4">
            <a:alphaModFix/>
          </a:blip>
          <a:srcRect b="23082" l="1526" r="0" t="36207"/>
          <a:stretch/>
        </p:blipFill>
        <p:spPr>
          <a:xfrm>
            <a:off x="2638425" y="1920163"/>
            <a:ext cx="4600575" cy="130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6"/>
          <p:cNvPicPr preferRelativeResize="0"/>
          <p:nvPr/>
        </p:nvPicPr>
        <p:blipFill rotWithShape="1">
          <a:blip r:embed="rId5">
            <a:alphaModFix/>
          </a:blip>
          <a:srcRect b="40964" l="-4090" r="4089" t="21252"/>
          <a:stretch/>
        </p:blipFill>
        <p:spPr>
          <a:xfrm>
            <a:off x="0" y="540000"/>
            <a:ext cx="4600572" cy="1303201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6"/>
          <p:cNvSpPr/>
          <p:nvPr/>
        </p:nvSpPr>
        <p:spPr>
          <a:xfrm>
            <a:off x="3924225" y="540000"/>
            <a:ext cx="2716200" cy="512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6"/>
          <p:cNvSpPr txBox="1"/>
          <p:nvPr>
            <p:ph idx="6" type="ctrTitle"/>
          </p:nvPr>
        </p:nvSpPr>
        <p:spPr>
          <a:xfrm>
            <a:off x="133432" y="102850"/>
            <a:ext cx="45105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Proposed Implementation</a:t>
            </a:r>
            <a:endParaRPr sz="2300"/>
          </a:p>
        </p:txBody>
      </p:sp>
      <p:sp>
        <p:nvSpPr>
          <p:cNvPr id="473" name="Google Shape;473;p46"/>
          <p:cNvSpPr/>
          <p:nvPr/>
        </p:nvSpPr>
        <p:spPr>
          <a:xfrm>
            <a:off x="3924225" y="3300350"/>
            <a:ext cx="2716200" cy="512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6"/>
          <p:cNvSpPr/>
          <p:nvPr/>
        </p:nvSpPr>
        <p:spPr>
          <a:xfrm flipH="1">
            <a:off x="598500" y="1920175"/>
            <a:ext cx="2716200" cy="512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46"/>
          <p:cNvSpPr txBox="1"/>
          <p:nvPr>
            <p:ph type="ctrTitle"/>
          </p:nvPr>
        </p:nvSpPr>
        <p:spPr>
          <a:xfrm>
            <a:off x="352200" y="2047350"/>
            <a:ext cx="22149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Magnifier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6" name="Google Shape;476;p46"/>
          <p:cNvSpPr txBox="1"/>
          <p:nvPr>
            <p:ph idx="2" type="subTitle"/>
          </p:nvPr>
        </p:nvSpPr>
        <p:spPr>
          <a:xfrm>
            <a:off x="4682003" y="1022199"/>
            <a:ext cx="1960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 size in code.</a:t>
            </a:r>
            <a:endParaRPr/>
          </a:p>
        </p:txBody>
      </p:sp>
      <p:sp>
        <p:nvSpPr>
          <p:cNvPr id="477" name="Google Shape;477;p46"/>
          <p:cNvSpPr txBox="1"/>
          <p:nvPr>
            <p:ph idx="3" type="ctrTitle"/>
          </p:nvPr>
        </p:nvSpPr>
        <p:spPr>
          <a:xfrm>
            <a:off x="4682003" y="664293"/>
            <a:ext cx="26193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Large Fonts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8" name="Google Shape;478;p46"/>
          <p:cNvSpPr txBox="1"/>
          <p:nvPr>
            <p:ph idx="4" type="subTitle"/>
          </p:nvPr>
        </p:nvSpPr>
        <p:spPr>
          <a:xfrm>
            <a:off x="4682003" y="3788925"/>
            <a:ext cx="2214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Incorporate free text-to-speech APIs such as the AWS text-to-speech API.</a:t>
            </a:r>
            <a:endParaRPr/>
          </a:p>
        </p:txBody>
      </p:sp>
      <p:sp>
        <p:nvSpPr>
          <p:cNvPr id="479" name="Google Shape;479;p46"/>
          <p:cNvSpPr txBox="1"/>
          <p:nvPr>
            <p:ph idx="5" type="ctrTitle"/>
          </p:nvPr>
        </p:nvSpPr>
        <p:spPr>
          <a:xfrm>
            <a:off x="4682003" y="3436790"/>
            <a:ext cx="24756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Text-to-Speech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80" name="Google Shape;480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1" name="Google Shape;481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9450" y="3586925"/>
            <a:ext cx="905475" cy="90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7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47"/>
          <p:cNvPicPr preferRelativeResize="0"/>
          <p:nvPr/>
        </p:nvPicPr>
        <p:blipFill rotWithShape="1">
          <a:blip r:embed="rId3">
            <a:alphaModFix/>
          </a:blip>
          <a:srcRect b="0" l="149" r="149" t="0"/>
          <a:stretch/>
        </p:blipFill>
        <p:spPr>
          <a:xfrm>
            <a:off x="1948200" y="541800"/>
            <a:ext cx="7195800" cy="4059901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47"/>
          <p:cNvSpPr/>
          <p:nvPr/>
        </p:nvSpPr>
        <p:spPr>
          <a:xfrm flipH="1" rot="-5400000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7"/>
          <p:cNvSpPr txBox="1"/>
          <p:nvPr>
            <p:ph type="ctrTitle"/>
          </p:nvPr>
        </p:nvSpPr>
        <p:spPr>
          <a:xfrm rot="-5400000">
            <a:off x="-546200" y="1962275"/>
            <a:ext cx="32943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AUTO CORRECT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90" name="Google Shape;490;p47"/>
          <p:cNvSpPr txBox="1"/>
          <p:nvPr>
            <p:ph idx="1" type="subTitle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This can be implemented using Regex.</a:t>
            </a:r>
            <a:endParaRPr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91" name="Google Shape;491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8"/>
          <p:cNvSpPr txBox="1"/>
          <p:nvPr>
            <p:ph idx="9" type="ctrTitle"/>
          </p:nvPr>
        </p:nvSpPr>
        <p:spPr>
          <a:xfrm>
            <a:off x="7164798" y="224850"/>
            <a:ext cx="18489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Recap and Conclusion</a:t>
            </a:r>
            <a:endParaRPr sz="2400"/>
          </a:p>
        </p:txBody>
      </p:sp>
      <p:sp>
        <p:nvSpPr>
          <p:cNvPr id="497" name="Google Shape;497;p48"/>
          <p:cNvSpPr/>
          <p:nvPr/>
        </p:nvSpPr>
        <p:spPr>
          <a:xfrm flipH="1" rot="-5400000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8"/>
          <p:cNvSpPr txBox="1"/>
          <p:nvPr>
            <p:ph idx="6" type="ctrTitle"/>
          </p:nvPr>
        </p:nvSpPr>
        <p:spPr>
          <a:xfrm>
            <a:off x="3425274" y="232347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USABILITY ENHANCING FEATURES</a:t>
            </a:r>
            <a:endParaRPr/>
          </a:p>
        </p:txBody>
      </p:sp>
      <p:sp>
        <p:nvSpPr>
          <p:cNvPr id="499" name="Google Shape;499;p48"/>
          <p:cNvSpPr txBox="1"/>
          <p:nvPr>
            <p:ph idx="8" type="title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00" name="Google Shape;500;p48"/>
          <p:cNvSpPr txBox="1"/>
          <p:nvPr>
            <p:ph type="ctrTitle"/>
          </p:nvPr>
        </p:nvSpPr>
        <p:spPr>
          <a:xfrm>
            <a:off x="3425277" y="65412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MESSAGE &amp;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USER</a:t>
            </a:r>
            <a:endParaRPr/>
          </a:p>
        </p:txBody>
      </p:sp>
      <p:sp>
        <p:nvSpPr>
          <p:cNvPr id="501" name="Google Shape;501;p48"/>
          <p:cNvSpPr txBox="1"/>
          <p:nvPr>
            <p:ph idx="2" type="title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02" name="Google Shape;502;p48"/>
          <p:cNvSpPr txBox="1"/>
          <p:nvPr>
            <p:ph idx="3" type="ctrTitle"/>
          </p:nvPr>
        </p:nvSpPr>
        <p:spPr>
          <a:xfrm>
            <a:off x="3425264" y="1488811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PATHFINDING ALGORITHM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ACHIEVEMENTS</a:t>
            </a:r>
            <a:endParaRPr/>
          </a:p>
        </p:txBody>
      </p:sp>
      <p:sp>
        <p:nvSpPr>
          <p:cNvPr id="503" name="Google Shape;503;p48"/>
          <p:cNvSpPr txBox="1"/>
          <p:nvPr>
            <p:ph idx="5" type="title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04" name="Google Shape;504;p48"/>
          <p:cNvSpPr txBox="1"/>
          <p:nvPr>
            <p:ph idx="13" type="ctrTitle"/>
          </p:nvPr>
        </p:nvSpPr>
        <p:spPr>
          <a:xfrm>
            <a:off x="3425274" y="310369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PITCH</a:t>
            </a:r>
            <a:endParaRPr/>
          </a:p>
        </p:txBody>
      </p:sp>
      <p:sp>
        <p:nvSpPr>
          <p:cNvPr id="505" name="Google Shape;505;p48"/>
          <p:cNvSpPr txBox="1"/>
          <p:nvPr>
            <p:ph idx="15" type="title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06" name="Google Shape;506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7" name="Google Shape;507;p48"/>
          <p:cNvSpPr txBox="1"/>
          <p:nvPr/>
        </p:nvSpPr>
        <p:spPr>
          <a:xfrm>
            <a:off x="5045300" y="635225"/>
            <a:ext cx="211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7372F"/>
                </a:solidFill>
                <a:latin typeface="Catamaran"/>
                <a:ea typeface="Catamaran"/>
                <a:cs typeface="Catamaran"/>
                <a:sym typeface="Catamaran"/>
              </a:rPr>
              <a:t>Easy and Efficient Tourist-oriented map</a:t>
            </a:r>
            <a:endParaRPr b="1">
              <a:solidFill>
                <a:srgbClr val="C7372F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08" name="Google Shape;508;p48"/>
          <p:cNvSpPr txBox="1"/>
          <p:nvPr/>
        </p:nvSpPr>
        <p:spPr>
          <a:xfrm>
            <a:off x="5677075" y="1469900"/>
            <a:ext cx="211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7372F"/>
                </a:solidFill>
                <a:latin typeface="Catamaran"/>
                <a:ea typeface="Catamaran"/>
                <a:cs typeface="Catamaran"/>
                <a:sym typeface="Catamaran"/>
              </a:rPr>
              <a:t>A* algorithm + Parallel Greedy algorithm is fast!</a:t>
            </a:r>
            <a:endParaRPr b="1">
              <a:solidFill>
                <a:srgbClr val="C7372F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09" name="Google Shape;509;p48"/>
          <p:cNvSpPr txBox="1"/>
          <p:nvPr/>
        </p:nvSpPr>
        <p:spPr>
          <a:xfrm>
            <a:off x="5677075" y="2262600"/>
            <a:ext cx="293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7372F"/>
                </a:solidFill>
                <a:latin typeface="Catamaran"/>
                <a:ea typeface="Catamaran"/>
                <a:cs typeface="Catamaran"/>
                <a:sym typeface="Catamaran"/>
              </a:rPr>
              <a:t>Intuitive UI, Convenient pathfinding.</a:t>
            </a:r>
            <a:endParaRPr b="1">
              <a:solidFill>
                <a:srgbClr val="C7372F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10" name="Google Shape;510;p48"/>
          <p:cNvSpPr txBox="1"/>
          <p:nvPr/>
        </p:nvSpPr>
        <p:spPr>
          <a:xfrm>
            <a:off x="5463025" y="3281300"/>
            <a:ext cx="254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7372F"/>
                </a:solidFill>
                <a:latin typeface="Catamaran"/>
                <a:ea typeface="Catamaran"/>
                <a:cs typeface="Catamaran"/>
                <a:sym typeface="Catamaran"/>
              </a:rPr>
              <a:t>Elderly Mode, Auto Correction</a:t>
            </a:r>
            <a:endParaRPr b="1">
              <a:solidFill>
                <a:srgbClr val="C7372F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511" name="Google Shape;511;p48"/>
          <p:cNvPicPr preferRelativeResize="0"/>
          <p:nvPr/>
        </p:nvPicPr>
        <p:blipFill rotWithShape="1">
          <a:blip r:embed="rId3">
            <a:alphaModFix/>
          </a:blip>
          <a:srcRect b="0" l="961" r="961" t="0"/>
          <a:stretch/>
        </p:blipFill>
        <p:spPr>
          <a:xfrm>
            <a:off x="7125675" y="4486675"/>
            <a:ext cx="1690916" cy="65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49"/>
          <p:cNvPicPr preferRelativeResize="0"/>
          <p:nvPr/>
        </p:nvPicPr>
        <p:blipFill rotWithShape="1">
          <a:blip r:embed="rId3">
            <a:alphaModFix/>
          </a:blip>
          <a:srcRect b="0" l="15612" r="15612" t="0"/>
          <a:stretch/>
        </p:blipFill>
        <p:spPr>
          <a:xfrm>
            <a:off x="3981435" y="0"/>
            <a:ext cx="516255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49"/>
          <p:cNvSpPr/>
          <p:nvPr/>
        </p:nvSpPr>
        <p:spPr>
          <a:xfrm rot="5400000">
            <a:off x="1428875" y="205200"/>
            <a:ext cx="3358800" cy="50265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9"/>
          <p:cNvSpPr txBox="1"/>
          <p:nvPr>
            <p:ph idx="1" type="subTitle"/>
          </p:nvPr>
        </p:nvSpPr>
        <p:spPr>
          <a:xfrm>
            <a:off x="831200" y="2314225"/>
            <a:ext cx="28563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With EastTourist Maps, we intended to create an elderly  tourist-oriented map application that is easy to use, easy to learn and highly efficient.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19" name="Google Shape;519;p49"/>
          <p:cNvSpPr txBox="1"/>
          <p:nvPr>
            <p:ph type="ctrTitle"/>
          </p:nvPr>
        </p:nvSpPr>
        <p:spPr>
          <a:xfrm>
            <a:off x="831200" y="376500"/>
            <a:ext cx="260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Takeaway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520" name="Google Shape;520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1" name="Google Shape;521;p49"/>
          <p:cNvPicPr preferRelativeResize="0"/>
          <p:nvPr/>
        </p:nvPicPr>
        <p:blipFill rotWithShape="1">
          <a:blip r:embed="rId4">
            <a:alphaModFix/>
          </a:blip>
          <a:srcRect b="0" l="961" r="961" t="0"/>
          <a:stretch/>
        </p:blipFill>
        <p:spPr>
          <a:xfrm>
            <a:off x="0" y="30425"/>
            <a:ext cx="2607300" cy="100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0"/>
          <p:cNvSpPr txBox="1"/>
          <p:nvPr>
            <p:ph type="ctrTitle"/>
          </p:nvPr>
        </p:nvSpPr>
        <p:spPr>
          <a:xfrm>
            <a:off x="9" y="-2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527" name="Google Shape;527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8" name="Google Shape;528;p50"/>
          <p:cNvSpPr txBox="1"/>
          <p:nvPr/>
        </p:nvSpPr>
        <p:spPr>
          <a:xfrm>
            <a:off x="133350" y="628650"/>
            <a:ext cx="89154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thank Slidesgo, Flaticon and Freepik for the template of this presentation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  J. Nielsen, “Usability 101: Introduction to Usability,”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Nielsen Norman Group, 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January 3, 2012. [Online]. Available: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https://www.nngroup.com/articles/usability-101-introduction-to-usability/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 Adobe. Frame Rate for Video: How to Choose the Right One, 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2023, April 28. [Online]. Available: </a:t>
            </a:r>
            <a:r>
              <a:rPr lang="en" sz="12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https://www.adobe.com/ca/creativecloud/video/discover/frame-rate.html#:~:text=Motion%20pictures%2C%20TV%20broadcasts%2C%20streaming,standard%20frame%20rate%20of%2024fps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[Accessed on April 28th, 2023]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[3]Eurostats, “Tourism trends and ageing,”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Eurostats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March, 2021. [Online]. Available: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https://ec.europa.eu/eurostat/statistics-explained/index.php?title=Tourism_trends_and_ageing#:~:text=Looking%20at%20the%20population%20groups,of%20the%20population%20aged%2015%2B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[4] D. M. Burke and M. A. Shafto, “Aging and language production,” Current directions in psychological science, 2004. [Online]. Available: https://www.ncbi.nlm.nih.gov/pmc/articles/PMC2293308/. [Accessed: 29-Apr-2023]. 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1"/>
          <p:cNvSpPr txBox="1"/>
          <p:nvPr>
            <p:ph type="ctrTitle"/>
          </p:nvPr>
        </p:nvSpPr>
        <p:spPr>
          <a:xfrm>
            <a:off x="9" y="-2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534" name="Google Shape;534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5" name="Google Shape;535;p51"/>
          <p:cNvSpPr txBox="1"/>
          <p:nvPr/>
        </p:nvSpPr>
        <p:spPr>
          <a:xfrm>
            <a:off x="133350" y="628650"/>
            <a:ext cx="89154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[5] 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S. Girdler, T. L. Packer, and D. Boldy, “The impact of age-related vision loss - sage journals.” [Online]. Available: https://journals.sagepub.com/doi/abs/10.3928/15394492-20080601-05. [Accessed: 29-Apr-2023].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[6] Slidesgo. “Engineering Project Proposal,”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Slidesgo.com. 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N.d., [Online]. Available </a:t>
            </a:r>
            <a:r>
              <a:rPr lang="en" sz="12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[Accessed on April 27th, 2023]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5"/>
          <p:cNvPicPr preferRelativeResize="0"/>
          <p:nvPr/>
        </p:nvPicPr>
        <p:blipFill rotWithShape="1">
          <a:blip r:embed="rId3">
            <a:alphaModFix/>
          </a:blip>
          <a:srcRect b="0" l="52785" r="0" t="0"/>
          <a:stretch/>
        </p:blipFill>
        <p:spPr>
          <a:xfrm>
            <a:off x="5500375" y="0"/>
            <a:ext cx="364362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/>
          <p:nvPr/>
        </p:nvSpPr>
        <p:spPr>
          <a:xfrm>
            <a:off x="4819650" y="1577400"/>
            <a:ext cx="2991000" cy="19887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5"/>
          <p:cNvSpPr txBox="1"/>
          <p:nvPr>
            <p:ph idx="1" type="subTitle"/>
          </p:nvPr>
        </p:nvSpPr>
        <p:spPr>
          <a:xfrm flipH="1">
            <a:off x="535425" y="1649550"/>
            <a:ext cx="3944700" cy="18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We utilized the Nielsen’s usability concepts of </a:t>
            </a:r>
            <a:r>
              <a:rPr b="1" lang="en" sz="2100">
                <a:latin typeface="Catamaran"/>
                <a:ea typeface="Catamaran"/>
                <a:cs typeface="Catamaran"/>
                <a:sym typeface="Catamaran"/>
              </a:rPr>
              <a:t>efficiency, learnability, and error rate</a:t>
            </a:r>
            <a:r>
              <a:rPr lang="en" sz="2100"/>
              <a:t> to optimize the map functionality for </a:t>
            </a:r>
            <a:r>
              <a:rPr b="1" lang="en" sz="2100">
                <a:latin typeface="Catamaran"/>
                <a:ea typeface="Catamaran"/>
                <a:cs typeface="Catamaran"/>
                <a:sym typeface="Catamaran"/>
              </a:rPr>
              <a:t>elderly tourists</a:t>
            </a:r>
            <a:r>
              <a:rPr lang="en" sz="2100"/>
              <a:t> [1]. </a:t>
            </a:r>
            <a:r>
              <a:rPr lang="en" sz="2100"/>
              <a:t> </a:t>
            </a:r>
            <a:endParaRPr sz="21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 </a:t>
            </a:r>
            <a:endParaRPr sz="2100"/>
          </a:p>
        </p:txBody>
      </p:sp>
      <p:sp>
        <p:nvSpPr>
          <p:cNvPr id="175" name="Google Shape;175;p25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5"/>
          <p:cNvSpPr/>
          <p:nvPr/>
        </p:nvSpPr>
        <p:spPr>
          <a:xfrm>
            <a:off x="5500375" y="0"/>
            <a:ext cx="3643500" cy="51435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8" name="Google Shape;178;p25"/>
          <p:cNvPicPr preferRelativeResize="0"/>
          <p:nvPr/>
        </p:nvPicPr>
        <p:blipFill rotWithShape="1">
          <a:blip r:embed="rId4">
            <a:alphaModFix/>
          </a:blip>
          <a:srcRect b="0" l="961" r="961" t="0"/>
          <a:stretch/>
        </p:blipFill>
        <p:spPr>
          <a:xfrm>
            <a:off x="79575" y="65100"/>
            <a:ext cx="2126849" cy="82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5"/>
          <p:cNvSpPr txBox="1"/>
          <p:nvPr>
            <p:ph type="title"/>
          </p:nvPr>
        </p:nvSpPr>
        <p:spPr>
          <a:xfrm>
            <a:off x="5063550" y="2123400"/>
            <a:ext cx="25032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map made for all kinds of </a:t>
            </a:r>
            <a:r>
              <a:rPr lang="en">
                <a:solidFill>
                  <a:srgbClr val="3C78D8"/>
                </a:solidFill>
              </a:rPr>
              <a:t>tourists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180" name="Google Shape;180;p25"/>
          <p:cNvSpPr txBox="1"/>
          <p:nvPr>
            <p:ph type="title"/>
          </p:nvPr>
        </p:nvSpPr>
        <p:spPr>
          <a:xfrm>
            <a:off x="2063875" y="0"/>
            <a:ext cx="34365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Our core message</a:t>
            </a:r>
            <a:endParaRPr sz="2600"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/>
          <p:nvPr/>
        </p:nvSpPr>
        <p:spPr>
          <a:xfrm rot="-5400000">
            <a:off x="4120825" y="-3611050"/>
            <a:ext cx="585600" cy="849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6"/>
          <p:cNvSpPr txBox="1"/>
          <p:nvPr>
            <p:ph type="ctrTitle"/>
          </p:nvPr>
        </p:nvSpPr>
        <p:spPr>
          <a:xfrm>
            <a:off x="205950" y="385750"/>
            <a:ext cx="8229600" cy="51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Responsiveness in our map enhances efficiency of use 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87" name="Google Shape;187;p26"/>
          <p:cNvSpPr txBox="1"/>
          <p:nvPr>
            <p:ph idx="1" type="subTitle"/>
          </p:nvPr>
        </p:nvSpPr>
        <p:spPr>
          <a:xfrm>
            <a:off x="5704075" y="1679538"/>
            <a:ext cx="2956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tamaran"/>
                <a:ea typeface="Catamaran"/>
                <a:cs typeface="Catamaran"/>
                <a:sym typeface="Catamaran"/>
              </a:rPr>
              <a:t>21 FPS</a:t>
            </a:r>
            <a:r>
              <a:rPr lang="en" sz="1700"/>
              <a:t> without features (46 ms)</a:t>
            </a:r>
            <a:endParaRPr sz="17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tamaran"/>
                <a:ea typeface="Catamaran"/>
                <a:cs typeface="Catamaran"/>
                <a:sym typeface="Catamaran"/>
              </a:rPr>
              <a:t>Almost like a movie! </a:t>
            </a:r>
            <a:r>
              <a:rPr lang="en" sz="1700"/>
              <a:t>[2]</a:t>
            </a:r>
            <a:endParaRPr sz="17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tamaran"/>
                <a:ea typeface="Catamaran"/>
                <a:cs typeface="Catamaran"/>
                <a:sym typeface="Catamaran"/>
              </a:rPr>
              <a:t>4 FPS</a:t>
            </a:r>
            <a:r>
              <a:rPr lang="en" sz="1700"/>
              <a:t> worst case (260 ms)</a:t>
            </a:r>
            <a:endParaRPr sz="17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tamaran"/>
                <a:ea typeface="Catamaran"/>
                <a:cs typeface="Catamaran"/>
                <a:sym typeface="Catamaran"/>
              </a:rPr>
              <a:t>10 FPS</a:t>
            </a:r>
            <a:r>
              <a:rPr lang="en" sz="1700"/>
              <a:t> on most common uses (105ms)</a:t>
            </a:r>
            <a:endParaRPr sz="1700"/>
          </a:p>
        </p:txBody>
      </p:sp>
      <p:sp>
        <p:nvSpPr>
          <p:cNvPr id="188" name="Google Shape;188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9" name="Google Shape;189;p26" title="Dragging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675" y="1003000"/>
            <a:ext cx="5201875" cy="401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6"/>
          <p:cNvSpPr txBox="1"/>
          <p:nvPr/>
        </p:nvSpPr>
        <p:spPr>
          <a:xfrm>
            <a:off x="5400675" y="4764875"/>
            <a:ext cx="295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tamaran Light"/>
                <a:ea typeface="Catamaran Light"/>
                <a:cs typeface="Catamaran Light"/>
                <a:sym typeface="Catamaran Light"/>
              </a:rPr>
              <a:t>Video 1. Demonstration of GIS Performance</a:t>
            </a:r>
            <a:endParaRPr sz="8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425" y="357975"/>
            <a:ext cx="8191145" cy="442754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7"/>
          <p:cNvSpPr txBox="1"/>
          <p:nvPr>
            <p:ph type="ctrTitle"/>
          </p:nvPr>
        </p:nvSpPr>
        <p:spPr>
          <a:xfrm rot="-5400000">
            <a:off x="-957451" y="1487450"/>
            <a:ext cx="28881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NOW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7" name="Google Shape;197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27"/>
          <p:cNvSpPr txBox="1"/>
          <p:nvPr/>
        </p:nvSpPr>
        <p:spPr>
          <a:xfrm>
            <a:off x="250025" y="4714875"/>
            <a:ext cx="4665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tamaran Light"/>
                <a:ea typeface="Catamaran Light"/>
                <a:cs typeface="Catamaran Light"/>
                <a:sym typeface="Catamaran Light"/>
              </a:rPr>
              <a:t>Figure 1. Improvements over Base Time for Loading Maps</a:t>
            </a:r>
            <a:endParaRPr sz="9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99" name="Google Shape;199;p27"/>
          <p:cNvSpPr txBox="1"/>
          <p:nvPr>
            <p:ph idx="4294967295" type="ctrTitle"/>
          </p:nvPr>
        </p:nvSpPr>
        <p:spPr>
          <a:xfrm>
            <a:off x="6418475" y="879725"/>
            <a:ext cx="1883400" cy="7011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Average of 81% improvement!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/>
          <p:nvPr/>
        </p:nvSpPr>
        <p:spPr>
          <a:xfrm>
            <a:off x="7534350" y="773400"/>
            <a:ext cx="1329600" cy="4370100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8"/>
          <p:cNvSpPr/>
          <p:nvPr/>
        </p:nvSpPr>
        <p:spPr>
          <a:xfrm>
            <a:off x="5954225" y="2048525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8"/>
          <p:cNvSpPr/>
          <p:nvPr/>
        </p:nvSpPr>
        <p:spPr>
          <a:xfrm>
            <a:off x="0" y="0"/>
            <a:ext cx="1329600" cy="4370100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8"/>
          <p:cNvSpPr/>
          <p:nvPr/>
        </p:nvSpPr>
        <p:spPr>
          <a:xfrm>
            <a:off x="720000" y="1246800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8"/>
          <p:cNvSpPr txBox="1"/>
          <p:nvPr>
            <p:ph type="ctrTitle"/>
          </p:nvPr>
        </p:nvSpPr>
        <p:spPr>
          <a:xfrm>
            <a:off x="1381225" y="235925"/>
            <a:ext cx="6876900" cy="7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ALGORITHMS ARE OPTIMIZED TO BE EFFICIENT FOR TOURISTS</a:t>
            </a:r>
            <a:endParaRPr/>
          </a:p>
        </p:txBody>
      </p:sp>
      <p:sp>
        <p:nvSpPr>
          <p:cNvPr id="209" name="Google Shape;209;p28"/>
          <p:cNvSpPr txBox="1"/>
          <p:nvPr>
            <p:ph idx="1" type="subTitle"/>
          </p:nvPr>
        </p:nvSpPr>
        <p:spPr>
          <a:xfrm>
            <a:off x="2991289" y="1246800"/>
            <a:ext cx="1626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Enables us to find the </a:t>
            </a:r>
            <a:r>
              <a:rPr lang="en" sz="1500"/>
              <a:t>distance</a:t>
            </a:r>
            <a:r>
              <a:rPr lang="en" sz="1500"/>
              <a:t> between two points as fast as possible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10" name="Google Shape;210;p28"/>
          <p:cNvSpPr txBox="1"/>
          <p:nvPr>
            <p:ph idx="2" type="ctrTitle"/>
          </p:nvPr>
        </p:nvSpPr>
        <p:spPr>
          <a:xfrm>
            <a:off x="2340693" y="1486600"/>
            <a:ext cx="9213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A*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211" name="Google Shape;211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" name="Google Shape;212;p28"/>
          <p:cNvSpPr txBox="1"/>
          <p:nvPr>
            <p:ph idx="1" type="subTitle"/>
          </p:nvPr>
        </p:nvSpPr>
        <p:spPr>
          <a:xfrm>
            <a:off x="1329600" y="2542050"/>
            <a:ext cx="1974300" cy="14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Our heuristic takes into account: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Segment travel time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Straight line to destination by the maximum possible velocity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9"/>
          <p:cNvPicPr preferRelativeResize="0"/>
          <p:nvPr/>
        </p:nvPicPr>
        <p:blipFill rotWithShape="1">
          <a:blip r:embed="rId3">
            <a:alphaModFix/>
          </a:blip>
          <a:srcRect b="0" l="0" r="616" t="0"/>
          <a:stretch/>
        </p:blipFill>
        <p:spPr>
          <a:xfrm>
            <a:off x="562300" y="349225"/>
            <a:ext cx="8019401" cy="444505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9"/>
          <p:cNvSpPr txBox="1"/>
          <p:nvPr>
            <p:ph type="ctrTitle"/>
          </p:nvPr>
        </p:nvSpPr>
        <p:spPr>
          <a:xfrm rot="-5400000">
            <a:off x="-957451" y="1487450"/>
            <a:ext cx="28881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NOW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9" name="Google Shape;219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" name="Google Shape;220;p29"/>
          <p:cNvSpPr txBox="1"/>
          <p:nvPr>
            <p:ph idx="4294967295" type="ctrTitle"/>
          </p:nvPr>
        </p:nvSpPr>
        <p:spPr>
          <a:xfrm>
            <a:off x="1175475" y="1057225"/>
            <a:ext cx="1883400" cy="7077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Average of 50% improvement!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221" name="Google Shape;221;p29"/>
          <p:cNvSpPr txBox="1"/>
          <p:nvPr/>
        </p:nvSpPr>
        <p:spPr>
          <a:xfrm>
            <a:off x="404250" y="4749850"/>
            <a:ext cx="4665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tamaran Light"/>
                <a:ea typeface="Catamaran Light"/>
                <a:cs typeface="Catamaran Light"/>
                <a:sym typeface="Catamaran Light"/>
              </a:rPr>
              <a:t>Figure 2. Dijkstra vs A* Comparison</a:t>
            </a:r>
            <a:endParaRPr sz="9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/>
          <p:nvPr/>
        </p:nvSpPr>
        <p:spPr>
          <a:xfrm>
            <a:off x="7534350" y="773400"/>
            <a:ext cx="1329600" cy="4370100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0"/>
          <p:cNvSpPr/>
          <p:nvPr/>
        </p:nvSpPr>
        <p:spPr>
          <a:xfrm>
            <a:off x="5954225" y="2048525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0"/>
          <p:cNvSpPr/>
          <p:nvPr/>
        </p:nvSpPr>
        <p:spPr>
          <a:xfrm>
            <a:off x="0" y="0"/>
            <a:ext cx="1329600" cy="4370100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0"/>
          <p:cNvSpPr/>
          <p:nvPr/>
        </p:nvSpPr>
        <p:spPr>
          <a:xfrm>
            <a:off x="720000" y="1246800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0"/>
          <p:cNvSpPr txBox="1"/>
          <p:nvPr>
            <p:ph type="ctrTitle"/>
          </p:nvPr>
        </p:nvSpPr>
        <p:spPr>
          <a:xfrm>
            <a:off x="1381225" y="235925"/>
            <a:ext cx="6876900" cy="7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ALGORITHMS ARE OPTIMIZED TO BE EFFICIENT FOR TOURISTS</a:t>
            </a:r>
            <a:endParaRPr/>
          </a:p>
        </p:txBody>
      </p:sp>
      <p:sp>
        <p:nvSpPr>
          <p:cNvPr id="231" name="Google Shape;231;p30"/>
          <p:cNvSpPr txBox="1"/>
          <p:nvPr>
            <p:ph idx="1" type="subTitle"/>
          </p:nvPr>
        </p:nvSpPr>
        <p:spPr>
          <a:xfrm>
            <a:off x="2991289" y="1246800"/>
            <a:ext cx="1626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Enables us to find the distance between two points as fast as possible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32" name="Google Shape;232;p30"/>
          <p:cNvSpPr txBox="1"/>
          <p:nvPr>
            <p:ph idx="3" type="subTitle"/>
          </p:nvPr>
        </p:nvSpPr>
        <p:spPr>
          <a:xfrm>
            <a:off x="4304694" y="2232700"/>
            <a:ext cx="1626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Enables us to find the best possible path to take when having multiple destinations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33" name="Google Shape;233;p30"/>
          <p:cNvSpPr txBox="1"/>
          <p:nvPr>
            <p:ph idx="4" type="ctrTitle"/>
          </p:nvPr>
        </p:nvSpPr>
        <p:spPr>
          <a:xfrm>
            <a:off x="5931309" y="2835600"/>
            <a:ext cx="14367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Greedy Algorithm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34" name="Google Shape;234;p30"/>
          <p:cNvSpPr txBox="1"/>
          <p:nvPr>
            <p:ph idx="2" type="ctrTitle"/>
          </p:nvPr>
        </p:nvSpPr>
        <p:spPr>
          <a:xfrm>
            <a:off x="2340693" y="1486600"/>
            <a:ext cx="9213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A*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235" name="Google Shape;235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" name="Google Shape;236;p30"/>
          <p:cNvSpPr txBox="1"/>
          <p:nvPr>
            <p:ph idx="1" type="subTitle"/>
          </p:nvPr>
        </p:nvSpPr>
        <p:spPr>
          <a:xfrm>
            <a:off x="1329600" y="2542050"/>
            <a:ext cx="1974300" cy="14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Our heuristic takes into account: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Segment travel time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Straight line to destination by the maximum possible velocity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/>
          <p:nvPr>
            <p:ph type="ctrTitle"/>
          </p:nvPr>
        </p:nvSpPr>
        <p:spPr>
          <a:xfrm rot="-5400000">
            <a:off x="-957451" y="1487450"/>
            <a:ext cx="28881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NOW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2" name="Google Shape;242;p31"/>
          <p:cNvSpPr txBox="1"/>
          <p:nvPr>
            <p:ph idx="1" type="subTitle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Mercury is the closest planet to the Sun and the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3" name="Google Shape;243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4" name="Google Shape;2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001" y="85725"/>
            <a:ext cx="8710001" cy="4749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Google Shape;245;p31"/>
          <p:cNvCxnSpPr/>
          <p:nvPr/>
        </p:nvCxnSpPr>
        <p:spPr>
          <a:xfrm>
            <a:off x="1028700" y="2243150"/>
            <a:ext cx="1643100" cy="3144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" name="Google Shape;246;p31"/>
          <p:cNvCxnSpPr/>
          <p:nvPr/>
        </p:nvCxnSpPr>
        <p:spPr>
          <a:xfrm>
            <a:off x="2981325" y="2654625"/>
            <a:ext cx="604800" cy="38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" name="Google Shape;247;p31"/>
          <p:cNvCxnSpPr/>
          <p:nvPr/>
        </p:nvCxnSpPr>
        <p:spPr>
          <a:xfrm>
            <a:off x="3943350" y="2857500"/>
            <a:ext cx="342900" cy="378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8" name="Google Shape;248;p31"/>
          <p:cNvCxnSpPr/>
          <p:nvPr/>
        </p:nvCxnSpPr>
        <p:spPr>
          <a:xfrm flipH="1">
            <a:off x="4364650" y="3521875"/>
            <a:ext cx="21600" cy="292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" name="Google Shape;249;p31"/>
          <p:cNvCxnSpPr/>
          <p:nvPr/>
        </p:nvCxnSpPr>
        <p:spPr>
          <a:xfrm flipH="1" rot="10800000">
            <a:off x="4524350" y="1497675"/>
            <a:ext cx="162000" cy="2352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" name="Google Shape;250;p31"/>
          <p:cNvCxnSpPr/>
          <p:nvPr/>
        </p:nvCxnSpPr>
        <p:spPr>
          <a:xfrm rot="10800000">
            <a:off x="3181525" y="664300"/>
            <a:ext cx="1311900" cy="5430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" name="Google Shape;251;p31"/>
          <p:cNvCxnSpPr/>
          <p:nvPr/>
        </p:nvCxnSpPr>
        <p:spPr>
          <a:xfrm>
            <a:off x="3336125" y="464350"/>
            <a:ext cx="3672000" cy="578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2" name="Google Shape;252;p31"/>
          <p:cNvSpPr txBox="1"/>
          <p:nvPr/>
        </p:nvSpPr>
        <p:spPr>
          <a:xfrm>
            <a:off x="217000" y="4785100"/>
            <a:ext cx="4665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tamaran Light"/>
                <a:ea typeface="Catamaran Light"/>
                <a:cs typeface="Catamaran Light"/>
                <a:sym typeface="Catamaran Light"/>
              </a:rPr>
              <a:t>Figure 3. Demonstration of Greedy Algorithm</a:t>
            </a:r>
            <a:endParaRPr sz="9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556D96"/>
      </a:accent1>
      <a:accent2>
        <a:srgbClr val="212121"/>
      </a:accent2>
      <a:accent3>
        <a:srgbClr val="A9B9D3"/>
      </a:accent3>
      <a:accent4>
        <a:srgbClr val="26529E"/>
      </a:accent4>
      <a:accent5>
        <a:srgbClr val="62779B"/>
      </a:accent5>
      <a:accent6>
        <a:srgbClr val="363F4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